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8" r:id="rId3"/>
    <p:sldId id="257" r:id="rId4"/>
    <p:sldId id="270" r:id="rId5"/>
    <p:sldId id="269" r:id="rId6"/>
    <p:sldId id="272" r:id="rId7"/>
    <p:sldId id="271" r:id="rId8"/>
    <p:sldId id="261" r:id="rId9"/>
    <p:sldId id="273" r:id="rId10"/>
    <p:sldId id="274" r:id="rId11"/>
    <p:sldId id="262" r:id="rId12"/>
    <p:sldId id="280" r:id="rId13"/>
    <p:sldId id="263" r:id="rId14"/>
    <p:sldId id="281" r:id="rId15"/>
    <p:sldId id="265" r:id="rId16"/>
    <p:sldId id="275" r:id="rId17"/>
    <p:sldId id="276" r:id="rId18"/>
    <p:sldId id="266" r:id="rId19"/>
    <p:sldId id="277" r:id="rId20"/>
    <p:sldId id="278" r:id="rId21"/>
    <p:sldId id="267" r:id="rId22"/>
    <p:sldId id="279" r:id="rId23"/>
    <p:sldId id="25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FFF150-A39E-4594-BBDB-749C217D2A87}" type="datetimeFigureOut">
              <a:rPr lang="es-CO" smtClean="0"/>
              <a:t>27/09/2015</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DBE28A-F61C-4A0F-AED6-A0A9A2B1884D}" type="slidenum">
              <a:rPr lang="es-CO" smtClean="0"/>
              <a:t>‹Nº›</a:t>
            </a:fld>
            <a:endParaRPr lang="es-CO"/>
          </a:p>
        </p:txBody>
      </p:sp>
    </p:spTree>
    <p:extLst>
      <p:ext uri="{BB962C8B-B14F-4D97-AF65-F5344CB8AC3E}">
        <p14:creationId xmlns:p14="http://schemas.microsoft.com/office/powerpoint/2010/main" val="2541794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7CDBE28A-F61C-4A0F-AED6-A0A9A2B1884D}" type="slidenum">
              <a:rPr lang="es-CO" smtClean="0"/>
              <a:t>1</a:t>
            </a:fld>
            <a:endParaRPr lang="es-CO"/>
          </a:p>
        </p:txBody>
      </p:sp>
    </p:spTree>
    <p:extLst>
      <p:ext uri="{BB962C8B-B14F-4D97-AF65-F5344CB8AC3E}">
        <p14:creationId xmlns:p14="http://schemas.microsoft.com/office/powerpoint/2010/main" val="283155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76672"/>
            <a:ext cx="7772400" cy="1470025"/>
          </a:xfrm>
          <a:solidFill>
            <a:srgbClr val="002060"/>
          </a:solidFill>
        </p:spPr>
        <p:txBody>
          <a:bodyPr/>
          <a:lstStyle/>
          <a:p>
            <a:r>
              <a:rPr lang="es-CO" dirty="0" smtClean="0">
                <a:solidFill>
                  <a:schemeClr val="bg1"/>
                </a:solidFill>
                <a:latin typeface="Algerian" pitchFamily="82" charset="0"/>
              </a:rPr>
              <a:t>EL AMOR INEXTINGUIBLE</a:t>
            </a:r>
            <a:endParaRPr lang="es-CO" dirty="0">
              <a:solidFill>
                <a:schemeClr val="bg1"/>
              </a:solidFill>
              <a:latin typeface="Algerian" pitchFamily="82"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142377"/>
            <a:ext cx="547260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2439685"/>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a:bodyPr>
          <a:lstStyle/>
          <a:p>
            <a:r>
              <a:rPr lang="es-CO" sz="6000" b="1" dirty="0">
                <a:latin typeface="Agency FB" pitchFamily="34" charset="0"/>
              </a:rPr>
              <a:t>EL AMOR INEXTINGUIBLE</a:t>
            </a:r>
          </a:p>
        </p:txBody>
      </p:sp>
      <p:sp>
        <p:nvSpPr>
          <p:cNvPr id="3" name="2 Marcador de contenido"/>
          <p:cNvSpPr>
            <a:spLocks noGrp="1"/>
          </p:cNvSpPr>
          <p:nvPr>
            <p:ph idx="1"/>
          </p:nvPr>
        </p:nvSpPr>
        <p:spPr>
          <a:xfrm>
            <a:off x="457200" y="1600200"/>
            <a:ext cx="8229600" cy="4925144"/>
          </a:xfrm>
        </p:spPr>
        <p:txBody>
          <a:bodyPr>
            <a:normAutofit fontScale="77500" lnSpcReduction="20000"/>
          </a:bodyPr>
          <a:lstStyle/>
          <a:p>
            <a:pPr marL="0" indent="0">
              <a:buNone/>
            </a:pPr>
            <a:r>
              <a:rPr lang="es-CO" dirty="0" smtClean="0"/>
              <a:t>En nuestro estudio sobre «El Amor Inextinguible», diremos que Dios </a:t>
            </a:r>
            <a:r>
              <a:rPr lang="es-CO" dirty="0"/>
              <a:t>siempre amó a Israel como un padre ama a su hijo obstinado y por eso no lo libraría de las consecuencias de su conducta. </a:t>
            </a:r>
            <a:r>
              <a:rPr lang="es-CO" dirty="0" smtClean="0"/>
              <a:t>Los </a:t>
            </a:r>
            <a:r>
              <a:rPr lang="es-CO" dirty="0"/>
              <a:t>israelitas eran pecadores y se castigarían como un hijo descarriado que sus padres llevaban ante los ancianos. </a:t>
            </a:r>
            <a:endParaRPr lang="es-CO" dirty="0" smtClean="0"/>
          </a:p>
          <a:p>
            <a:pPr marL="0" indent="0">
              <a:buNone/>
            </a:pPr>
            <a:r>
              <a:rPr lang="es-CO" b="1" dirty="0" smtClean="0">
                <a:solidFill>
                  <a:srgbClr val="0070C0"/>
                </a:solidFill>
              </a:rPr>
              <a:t>A </a:t>
            </a:r>
            <a:r>
              <a:rPr lang="es-CO" b="1" dirty="0">
                <a:solidFill>
                  <a:srgbClr val="0070C0"/>
                </a:solidFill>
              </a:rPr>
              <a:t>lo largo de la triste historia de Israel, Dios ofreció en repetidas ocasiones restaurarlo si se volvían a El. Al rechazar neciamente su invitación, el reino del norte marcó su destino. Se destruiría para nunca volverse a levantar. </a:t>
            </a:r>
            <a:r>
              <a:rPr lang="es-CO" b="1" dirty="0" smtClean="0">
                <a:solidFill>
                  <a:srgbClr val="0070C0"/>
                </a:solidFill>
              </a:rPr>
              <a:t>Diez tribus desaparecieron</a:t>
            </a:r>
            <a:r>
              <a:rPr lang="es-CO" dirty="0" smtClean="0"/>
              <a:t>.</a:t>
            </a:r>
          </a:p>
          <a:p>
            <a:pPr marL="0" indent="0">
              <a:buNone/>
            </a:pPr>
            <a:endParaRPr lang="es-CO" dirty="0" smtClean="0"/>
          </a:p>
          <a:p>
            <a:pPr marL="0" indent="0">
              <a:buNone/>
            </a:pPr>
            <a:r>
              <a:rPr lang="es-CO" dirty="0" smtClean="0"/>
              <a:t>Aún </a:t>
            </a:r>
            <a:r>
              <a:rPr lang="es-CO" dirty="0"/>
              <a:t>así, Israel </a:t>
            </a:r>
            <a:r>
              <a:rPr lang="es-CO" b="1" dirty="0"/>
              <a:t>como nación </a:t>
            </a:r>
            <a:r>
              <a:rPr lang="es-CO" dirty="0"/>
              <a:t>no estaba acabada. Un </a:t>
            </a:r>
            <a:r>
              <a:rPr lang="es-CO" u="sng" dirty="0" smtClean="0"/>
              <a:t>REMANENTE</a:t>
            </a:r>
            <a:r>
              <a:rPr lang="es-CO" dirty="0" smtClean="0"/>
              <a:t> </a:t>
            </a:r>
            <a:r>
              <a:rPr lang="es-CO" dirty="0"/>
              <a:t>de israelitas fieles regresaría a Jerusalén, en dónde algún día el Mesías vendría, ofreciendo el perdón y la reconciliación a todos los que lo siguieran fielmente.</a:t>
            </a:r>
          </a:p>
        </p:txBody>
      </p:sp>
    </p:spTree>
    <p:extLst>
      <p:ext uri="{BB962C8B-B14F-4D97-AF65-F5344CB8AC3E}">
        <p14:creationId xmlns:p14="http://schemas.microsoft.com/office/powerpoint/2010/main" val="287692863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fontScale="90000"/>
          </a:bodyPr>
          <a:lstStyle/>
          <a:p>
            <a:r>
              <a:rPr lang="es-CO" b="1" i="1" dirty="0" smtClean="0"/>
              <a:t>¿Qué es inextinguible? Inextinguible: Es algo que </a:t>
            </a:r>
            <a:r>
              <a:rPr lang="es-CO" b="1" i="1" dirty="0"/>
              <a:t>no puede ser eliminado</a:t>
            </a:r>
          </a:p>
        </p:txBody>
      </p:sp>
      <p:sp>
        <p:nvSpPr>
          <p:cNvPr id="3" name="2 Marcador de contenido"/>
          <p:cNvSpPr>
            <a:spLocks noGrp="1"/>
          </p:cNvSpPr>
          <p:nvPr>
            <p:ph idx="1"/>
          </p:nvPr>
        </p:nvSpPr>
        <p:spPr>
          <a:xfrm>
            <a:off x="457200" y="1600200"/>
            <a:ext cx="8229600" cy="1396752"/>
          </a:xfrm>
          <a:solidFill>
            <a:schemeClr val="bg2">
              <a:lumMod val="90000"/>
            </a:schemeClr>
          </a:solidFill>
        </p:spPr>
        <p:txBody>
          <a:bodyPr>
            <a:normAutofit fontScale="92500" lnSpcReduction="10000"/>
          </a:bodyPr>
          <a:lstStyle/>
          <a:p>
            <a:pPr marL="0" indent="0">
              <a:buNone/>
            </a:pPr>
            <a:r>
              <a:rPr lang="es-CO" dirty="0" smtClean="0"/>
              <a:t>Para hacernos entender lo PROFUNDO, ANCHO Y ALTO que es ese «Amor Inextinguible», Dios utiliza a un profeta, al profeta Oseas: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284984"/>
            <a:ext cx="2385045"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284984"/>
            <a:ext cx="5616624" cy="1384995"/>
          </a:xfrm>
          <a:prstGeom prst="rect">
            <a:avLst/>
          </a:prstGeom>
        </p:spPr>
        <p:txBody>
          <a:bodyPr wrap="square">
            <a:spAutoFit/>
          </a:bodyPr>
          <a:lstStyle/>
          <a:p>
            <a:r>
              <a:rPr lang="es-CO" sz="2400" dirty="0">
                <a:solidFill>
                  <a:srgbClr val="FF0000"/>
                </a:solidFill>
              </a:rPr>
              <a:t>Oseas 2:14</a:t>
            </a:r>
            <a:r>
              <a:rPr lang="es-CO" sz="2400" dirty="0"/>
              <a:t>. </a:t>
            </a:r>
            <a:r>
              <a:rPr lang="es-CO" sz="2400" dirty="0" smtClean="0"/>
              <a:t>«</a:t>
            </a:r>
            <a:r>
              <a:rPr lang="es-CO" sz="2800" dirty="0" smtClean="0">
                <a:latin typeface="Agency FB" pitchFamily="34" charset="0"/>
              </a:rPr>
              <a:t>Pero </a:t>
            </a:r>
            <a:r>
              <a:rPr lang="es-CO" sz="2800" dirty="0">
                <a:latin typeface="Agency FB" pitchFamily="34" charset="0"/>
              </a:rPr>
              <a:t>he aquí que yo la atraeré y la llevaré al desierto, y hablaré a su corazón. Yo la </a:t>
            </a:r>
            <a:r>
              <a:rPr lang="es-CO" sz="2800" dirty="0" smtClean="0">
                <a:latin typeface="Agency FB" pitchFamily="34" charset="0"/>
              </a:rPr>
              <a:t>atraeré</a:t>
            </a:r>
            <a:r>
              <a:rPr lang="es-CO" sz="2400" dirty="0" smtClean="0"/>
              <a:t>». </a:t>
            </a:r>
            <a:endParaRPr lang="es-CO" sz="2400" dirty="0"/>
          </a:p>
        </p:txBody>
      </p:sp>
      <p:sp>
        <p:nvSpPr>
          <p:cNvPr id="5" name="4 Rectángulo"/>
          <p:cNvSpPr/>
          <p:nvPr/>
        </p:nvSpPr>
        <p:spPr>
          <a:xfrm>
            <a:off x="350244" y="4941168"/>
            <a:ext cx="8280920" cy="1323439"/>
          </a:xfrm>
          <a:prstGeom prst="rect">
            <a:avLst/>
          </a:prstGeom>
        </p:spPr>
        <p:txBody>
          <a:bodyPr wrap="square">
            <a:spAutoFit/>
          </a:bodyPr>
          <a:lstStyle/>
          <a:p>
            <a:r>
              <a:rPr lang="es-CO" sz="2000" dirty="0"/>
              <a:t>Aquí se realza el cuadro del permanente e inagotable amor de Dios para con su pueblo, a pesar de los extravíos de éste. Nótese el llamativo contraste entre Israel “se olvida de mí”, del versículo anterior, y el “yo la atraeré”, de Dios, en este versículo. </a:t>
            </a:r>
            <a:r>
              <a:rPr lang="es-CO" sz="2000" dirty="0" smtClean="0"/>
              <a:t>Nosotros </a:t>
            </a:r>
            <a:r>
              <a:rPr lang="es-CO" sz="2000" dirty="0"/>
              <a:t>podemos olvidar a Dios; pero él no puede olvidarnos.</a:t>
            </a:r>
          </a:p>
        </p:txBody>
      </p:sp>
    </p:spTree>
    <p:extLst>
      <p:ext uri="{BB962C8B-B14F-4D97-AF65-F5344CB8AC3E}">
        <p14:creationId xmlns:p14="http://schemas.microsoft.com/office/powerpoint/2010/main" val="41398835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sz="3500" b="1" dirty="0" smtClean="0">
                <a:latin typeface="Agency FB" pitchFamily="34" charset="0"/>
              </a:rPr>
              <a:t>«yo </a:t>
            </a:r>
            <a:r>
              <a:rPr lang="es-CO" sz="3500" b="1" dirty="0">
                <a:latin typeface="Agency FB" pitchFamily="34" charset="0"/>
              </a:rPr>
              <a:t>la atraeré y la llevaré al desierto, y hablaré a su corazón. Yo la </a:t>
            </a:r>
            <a:r>
              <a:rPr lang="es-CO" sz="3500" b="1" dirty="0" smtClean="0">
                <a:latin typeface="Agency FB" pitchFamily="34" charset="0"/>
              </a:rPr>
              <a:t>atraeré»</a:t>
            </a:r>
            <a:r>
              <a:rPr lang="es-CO" b="1" dirty="0" smtClean="0"/>
              <a:t>. </a:t>
            </a:r>
            <a:endParaRPr lang="es-CO" b="1" dirty="0"/>
          </a:p>
          <a:p>
            <a:r>
              <a:rPr lang="es-CO" dirty="0" smtClean="0"/>
              <a:t>Egipto </a:t>
            </a:r>
            <a:r>
              <a:rPr lang="es-CO" dirty="0"/>
              <a:t>era la casa de esclavitud de Israel, y por eso el éxodo al desierto representaba liberación y libertad redentora. </a:t>
            </a:r>
            <a:endParaRPr lang="es-CO" dirty="0" smtClean="0"/>
          </a:p>
          <a:p>
            <a:endParaRPr lang="es-CO" dirty="0" smtClean="0">
              <a:solidFill>
                <a:srgbClr val="FF0000"/>
              </a:solidFill>
            </a:endParaRPr>
          </a:p>
          <a:p>
            <a:r>
              <a:rPr lang="es-CO" dirty="0" smtClean="0">
                <a:solidFill>
                  <a:srgbClr val="FF0000"/>
                </a:solidFill>
              </a:rPr>
              <a:t>El </a:t>
            </a:r>
            <a:r>
              <a:rPr lang="es-CO" dirty="0">
                <a:solidFill>
                  <a:srgbClr val="FF0000"/>
                </a:solidFill>
              </a:rPr>
              <a:t>desierto también fue la escuela preparatoria en la que Dios educó a Israel para Canaán y para el desarrollo nacional, el lugar donde Dios estableció un pacto con su pueblo mientras éste estaba en camino a la tierra prometida</a:t>
            </a:r>
            <a:r>
              <a:rPr lang="es-CO" dirty="0"/>
              <a:t>. </a:t>
            </a:r>
            <a:endParaRPr lang="es-CO" dirty="0" smtClean="0"/>
          </a:p>
          <a:p>
            <a:pPr marL="0" indent="0">
              <a:buNone/>
            </a:pPr>
            <a:endParaRPr lang="es-CO" dirty="0" smtClean="0"/>
          </a:p>
          <a:p>
            <a:pPr marL="0" indent="0">
              <a:buNone/>
            </a:pPr>
            <a:r>
              <a:rPr lang="es-CO" dirty="0" smtClean="0"/>
              <a:t>Lo </a:t>
            </a:r>
            <a:r>
              <a:rPr lang="es-CO" dirty="0"/>
              <a:t>que Dios había tratado de alcanzar para Israel durante la experiencia del desierto, procuraba llevarlo a cabo para su pueblo en los días de Óseas. </a:t>
            </a:r>
          </a:p>
        </p:txBody>
      </p:sp>
    </p:spTree>
    <p:extLst>
      <p:ext uri="{BB962C8B-B14F-4D97-AF65-F5344CB8AC3E}">
        <p14:creationId xmlns:p14="http://schemas.microsoft.com/office/powerpoint/2010/main" val="19044846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448272"/>
          </a:xfrm>
        </p:spPr>
        <p:txBody>
          <a:bodyPr>
            <a:normAutofit/>
          </a:bodyPr>
          <a:lstStyle/>
          <a:p>
            <a:pPr marL="0" indent="0">
              <a:buNone/>
            </a:pPr>
            <a:r>
              <a:rPr lang="es-CO" sz="2800" u="sng" dirty="0">
                <a:solidFill>
                  <a:srgbClr val="FF0000"/>
                </a:solidFill>
              </a:rPr>
              <a:t>Oseas  </a:t>
            </a:r>
            <a:r>
              <a:rPr lang="es-CO" sz="2800" u="sng" dirty="0" smtClean="0">
                <a:solidFill>
                  <a:srgbClr val="FF0000"/>
                </a:solidFill>
              </a:rPr>
              <a:t>2:19-20</a:t>
            </a:r>
            <a:r>
              <a:rPr lang="es-CO" sz="2800" dirty="0" smtClean="0"/>
              <a:t>. «</a:t>
            </a:r>
            <a:r>
              <a:rPr lang="es-CO" sz="2800" dirty="0" smtClean="0">
                <a:latin typeface="Agency FB" pitchFamily="34" charset="0"/>
              </a:rPr>
              <a:t>Y </a:t>
            </a:r>
            <a:r>
              <a:rPr lang="es-CO" sz="2800" dirty="0">
                <a:latin typeface="Agency FB" pitchFamily="34" charset="0"/>
              </a:rPr>
              <a:t>te desposaré conmigo para siempre; te desposaré conmigo en justicia, juicio, benignidad y misericordia. </a:t>
            </a:r>
            <a:r>
              <a:rPr lang="es-CO" sz="2800" dirty="0" smtClean="0">
                <a:latin typeface="Agency FB" pitchFamily="34" charset="0"/>
              </a:rPr>
              <a:t> </a:t>
            </a:r>
            <a:r>
              <a:rPr lang="es-CO" sz="2800" dirty="0">
                <a:latin typeface="Agency FB" pitchFamily="34" charset="0"/>
              </a:rPr>
              <a:t>20 Y te desposaré conmigo en fidelidad, y conocerás a </a:t>
            </a:r>
            <a:r>
              <a:rPr lang="es-CO" sz="2800" dirty="0" smtClean="0">
                <a:latin typeface="Agency FB" pitchFamily="34" charset="0"/>
              </a:rPr>
              <a:t>Jehová».</a:t>
            </a:r>
            <a:r>
              <a:rPr lang="es-CO" sz="2800" dirty="0" smtClean="0"/>
              <a:t> </a:t>
            </a:r>
            <a:endParaRPr lang="es-CO" sz="2800" dirty="0"/>
          </a:p>
          <a:p>
            <a:r>
              <a:rPr lang="es-CO" sz="3000" b="1" dirty="0" smtClean="0"/>
              <a:t>«Y </a:t>
            </a:r>
            <a:r>
              <a:rPr lang="es-CO" sz="3000" b="1" dirty="0"/>
              <a:t>te desposaré </a:t>
            </a:r>
            <a:r>
              <a:rPr lang="es-CO" sz="3000" b="1" dirty="0" smtClean="0"/>
              <a:t>conmigo Para siempre». </a:t>
            </a:r>
            <a:endParaRPr lang="es-CO" sz="3000" b="1" dirty="0"/>
          </a:p>
        </p:txBody>
      </p:sp>
      <p:sp>
        <p:nvSpPr>
          <p:cNvPr id="2" name="1 Rectángulo"/>
          <p:cNvSpPr/>
          <p:nvPr/>
        </p:nvSpPr>
        <p:spPr>
          <a:xfrm>
            <a:off x="899592" y="2791360"/>
            <a:ext cx="4572000" cy="3046988"/>
          </a:xfrm>
          <a:prstGeom prst="rect">
            <a:avLst/>
          </a:prstGeom>
        </p:spPr>
        <p:txBody>
          <a:bodyPr>
            <a:spAutoFit/>
          </a:bodyPr>
          <a:lstStyle/>
          <a:p>
            <a:r>
              <a:rPr lang="es-CO" sz="2400" dirty="0"/>
              <a:t>El matrimonio anterior había terminado en un desastre. Israel “se prostituyó”, dice </a:t>
            </a:r>
            <a:r>
              <a:rPr lang="es-CO" sz="2400" dirty="0">
                <a:solidFill>
                  <a:srgbClr val="FF0000"/>
                </a:solidFill>
              </a:rPr>
              <a:t>(Ose. 2:5) </a:t>
            </a:r>
            <a:r>
              <a:rPr lang="es-CO" sz="2400" dirty="0">
                <a:latin typeface="Agency FB" pitchFamily="34" charset="0"/>
              </a:rPr>
              <a:t>Porque su madre se prostituyó; la que los dio a luz se deshonró, porque dijo: Iré tras mis amantes, que me dan mi pan y mi agua, mi lana y mi lino, mi aceite y mi bebida</a:t>
            </a:r>
            <a:r>
              <a:rPr lang="es-CO" sz="2400" dirty="0"/>
              <a:t>. </a:t>
            </a:r>
            <a:r>
              <a:rPr lang="es-CO" sz="2400" dirty="0">
                <a:solidFill>
                  <a:srgbClr val="FF0000"/>
                </a:solidFill>
              </a:rPr>
              <a:t>(Ver Éxo.32:1-6).</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2534" y="2996952"/>
            <a:ext cx="3091913" cy="2841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94175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fontScale="92500" lnSpcReduction="20000"/>
          </a:bodyPr>
          <a:lstStyle/>
          <a:p>
            <a:pPr marL="0" indent="0">
              <a:buNone/>
            </a:pPr>
            <a:r>
              <a:rPr lang="es-CO" dirty="0"/>
              <a:t>y Dios lo había repudiado dice </a:t>
            </a:r>
            <a:r>
              <a:rPr lang="es-CO" dirty="0">
                <a:solidFill>
                  <a:srgbClr val="FF0000"/>
                </a:solidFill>
              </a:rPr>
              <a:t>(Ose. 2:2). </a:t>
            </a:r>
            <a:r>
              <a:rPr lang="es-CO" dirty="0">
                <a:latin typeface="Agency FB" pitchFamily="34" charset="0"/>
              </a:rPr>
              <a:t>Contended con vuestra madre, contended; porque ella no es mi mujer, ni yo su marido; aparte, pues, sus fornicaciones de su rostro, y sus adulterios de entre sus pechos</a:t>
            </a:r>
            <a:r>
              <a:rPr lang="es-CO" dirty="0"/>
              <a:t>; Pero Dios estaba dispuesto a tomar de nuevo a su esposa infiel y a restituirle su estado anterior. </a:t>
            </a:r>
          </a:p>
          <a:p>
            <a:endParaRPr lang="es-CO" dirty="0"/>
          </a:p>
          <a:p>
            <a:r>
              <a:rPr lang="es-CO" dirty="0">
                <a:solidFill>
                  <a:srgbClr val="0070C0"/>
                </a:solidFill>
              </a:rPr>
              <a:t>Se esperaba que la experiencia no satisfactoria de su extravío anterior serviría para asegurar la permanencia del nuevo contrato matrimonial</a:t>
            </a:r>
            <a:r>
              <a:rPr lang="es-CO" dirty="0"/>
              <a:t>. </a:t>
            </a:r>
            <a:r>
              <a:rPr lang="es-CO" dirty="0">
                <a:solidFill>
                  <a:srgbClr val="FF0000"/>
                </a:solidFill>
              </a:rPr>
              <a:t>(Ver Éxo.20:19). </a:t>
            </a:r>
            <a:r>
              <a:rPr lang="es-CO" dirty="0">
                <a:solidFill>
                  <a:srgbClr val="0070C0"/>
                </a:solidFill>
              </a:rPr>
              <a:t>Dios estaba dispuesto a hacer su parte. En lo que a él concernía, la nueva unión había de continuar “para siempre”. Dependía de Israel que el plan tuviera éxito o no.</a:t>
            </a:r>
          </a:p>
          <a:p>
            <a:endParaRPr lang="es-CO" dirty="0"/>
          </a:p>
        </p:txBody>
      </p:sp>
    </p:spTree>
    <p:extLst>
      <p:ext uri="{BB962C8B-B14F-4D97-AF65-F5344CB8AC3E}">
        <p14:creationId xmlns:p14="http://schemas.microsoft.com/office/powerpoint/2010/main" val="415882242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dirty="0" smtClean="0">
                <a:solidFill>
                  <a:srgbClr val="FF0000"/>
                </a:solidFill>
              </a:rPr>
              <a:t>Ose.2:20</a:t>
            </a:r>
            <a:r>
              <a:rPr lang="es-CO" dirty="0" smtClean="0"/>
              <a:t>. «</a:t>
            </a:r>
            <a:r>
              <a:rPr lang="es-CO" b="1" dirty="0" smtClean="0">
                <a:latin typeface="Agency FB" pitchFamily="34" charset="0"/>
              </a:rPr>
              <a:t>Y </a:t>
            </a:r>
            <a:r>
              <a:rPr lang="es-CO" b="1" dirty="0">
                <a:latin typeface="Agency FB" pitchFamily="34" charset="0"/>
              </a:rPr>
              <a:t>te desposaré conmigo en fidelidad, y </a:t>
            </a:r>
            <a:r>
              <a:rPr lang="es-CO" b="1" u="sng" dirty="0">
                <a:latin typeface="Agency FB" pitchFamily="34" charset="0"/>
              </a:rPr>
              <a:t>conocerás a </a:t>
            </a:r>
            <a:r>
              <a:rPr lang="es-CO" b="1" u="sng" dirty="0" smtClean="0">
                <a:latin typeface="Agency FB" pitchFamily="34" charset="0"/>
              </a:rPr>
              <a:t>Jehová</a:t>
            </a:r>
            <a:r>
              <a:rPr lang="es-CO" dirty="0" smtClean="0"/>
              <a:t>». </a:t>
            </a:r>
            <a:endParaRPr lang="es-CO" dirty="0"/>
          </a:p>
          <a:p>
            <a:r>
              <a:rPr lang="es-CO" dirty="0"/>
              <a:t>  Los israelitas conocían el orden del culto de Jehová: los sacrificios, los días de fiesta y otras ceremonias relacionadas con ese culto; </a:t>
            </a:r>
            <a:r>
              <a:rPr lang="es-CO" dirty="0" smtClean="0"/>
              <a:t>PERO NO CONOCÍAN A DIOS. ¿No sucede lo mismo hoy?</a:t>
            </a:r>
          </a:p>
          <a:p>
            <a:endParaRPr lang="es-CO" dirty="0" smtClean="0">
              <a:solidFill>
                <a:srgbClr val="0070C0"/>
              </a:solidFill>
            </a:endParaRPr>
          </a:p>
          <a:p>
            <a:r>
              <a:rPr lang="es-CO" dirty="0" smtClean="0">
                <a:solidFill>
                  <a:srgbClr val="0070C0"/>
                </a:solidFill>
              </a:rPr>
              <a:t>En </a:t>
            </a:r>
            <a:r>
              <a:rPr lang="es-CO" dirty="0">
                <a:solidFill>
                  <a:srgbClr val="0070C0"/>
                </a:solidFill>
              </a:rPr>
              <a:t>realidad, el mismo culto religioso y el servicio ritual dedicado a Dios se habían convertido para ellos en un engañoso sustituto de Dios mismo. </a:t>
            </a:r>
            <a:r>
              <a:rPr lang="es-CO" dirty="0"/>
              <a:t>Otro tanto puede sucedernos a nosotros: </a:t>
            </a:r>
            <a:r>
              <a:rPr lang="es-CO" dirty="0">
                <a:solidFill>
                  <a:srgbClr val="0070C0"/>
                </a:solidFill>
              </a:rPr>
              <a:t>el culto y el servicio litúrgico dedicados a Dios son vanos, a menos que conozcamos al Dios a quien rendimos culto y a quien dedicamos la </a:t>
            </a:r>
            <a:r>
              <a:rPr lang="es-CO" dirty="0" smtClean="0">
                <a:solidFill>
                  <a:srgbClr val="0070C0"/>
                </a:solidFill>
              </a:rPr>
              <a:t>liturgia</a:t>
            </a:r>
            <a:r>
              <a:rPr lang="es-CO" dirty="0" smtClean="0"/>
              <a:t>. </a:t>
            </a:r>
            <a:r>
              <a:rPr lang="es-CO" dirty="0" smtClean="0">
                <a:solidFill>
                  <a:srgbClr val="FF0000"/>
                </a:solidFill>
              </a:rPr>
              <a:t>(Ver Mateo.7:22-23</a:t>
            </a:r>
            <a:r>
              <a:rPr lang="es-CO" dirty="0">
                <a:solidFill>
                  <a:srgbClr val="FF0000"/>
                </a:solidFill>
              </a:rPr>
              <a:t>; </a:t>
            </a:r>
            <a:r>
              <a:rPr lang="es-CO" dirty="0" smtClean="0">
                <a:solidFill>
                  <a:srgbClr val="FF0000"/>
                </a:solidFill>
              </a:rPr>
              <a:t>Juan17:3</a:t>
            </a:r>
            <a:r>
              <a:rPr lang="es-CO" dirty="0">
                <a:solidFill>
                  <a:srgbClr val="FF0000"/>
                </a:solidFill>
              </a:rPr>
              <a:t>). </a:t>
            </a:r>
          </a:p>
        </p:txBody>
      </p:sp>
    </p:spTree>
    <p:extLst>
      <p:ext uri="{BB962C8B-B14F-4D97-AF65-F5344CB8AC3E}">
        <p14:creationId xmlns:p14="http://schemas.microsoft.com/office/powerpoint/2010/main" val="402186494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4">
              <a:lumMod val="40000"/>
              <a:lumOff val="60000"/>
            </a:schemeClr>
          </a:solidFill>
        </p:spPr>
        <p:txBody>
          <a:bodyPr>
            <a:normAutofit fontScale="92500" lnSpcReduction="20000"/>
          </a:bodyPr>
          <a:lstStyle/>
          <a:p>
            <a:pPr marL="0" indent="0">
              <a:buNone/>
            </a:pPr>
            <a:r>
              <a:rPr lang="es-CO" dirty="0" smtClean="0"/>
              <a:t>Oseas </a:t>
            </a:r>
            <a:r>
              <a:rPr lang="es-CO" dirty="0"/>
              <a:t>6:1. </a:t>
            </a:r>
            <a:r>
              <a:rPr lang="es-CO" sz="2800" dirty="0" smtClean="0"/>
              <a:t>«</a:t>
            </a:r>
            <a:r>
              <a:rPr lang="es-CO" sz="2800" dirty="0" smtClean="0">
                <a:latin typeface="Agency FB" pitchFamily="34" charset="0"/>
              </a:rPr>
              <a:t>Venid </a:t>
            </a:r>
            <a:r>
              <a:rPr lang="es-CO" sz="2800" dirty="0">
                <a:latin typeface="Agency FB" pitchFamily="34" charset="0"/>
              </a:rPr>
              <a:t>y volvamos a Jehová; porque él arrebató, y nos curará; hirió, y nos </a:t>
            </a:r>
            <a:r>
              <a:rPr lang="es-CO" sz="2800" dirty="0" smtClean="0">
                <a:latin typeface="Agency FB" pitchFamily="34" charset="0"/>
              </a:rPr>
              <a:t>vendará</a:t>
            </a:r>
            <a:r>
              <a:rPr lang="es-CO" sz="2800" dirty="0" smtClean="0"/>
              <a:t>».</a:t>
            </a:r>
          </a:p>
          <a:p>
            <a:r>
              <a:rPr lang="es-CO" dirty="0" smtClean="0"/>
              <a:t> «Venid». Era la invitación que hacía el profeta de Dios. </a:t>
            </a:r>
            <a:r>
              <a:rPr lang="es-CO" sz="2800" dirty="0" smtClean="0"/>
              <a:t> </a:t>
            </a:r>
            <a:endParaRPr lang="es-CO" sz="2800" dirty="0"/>
          </a:p>
          <a:p>
            <a:r>
              <a:rPr lang="es-CO" sz="2800" dirty="0" smtClean="0"/>
              <a:t>El </a:t>
            </a:r>
            <a:r>
              <a:rPr lang="es-CO" sz="2800" dirty="0"/>
              <a:t>amor que Dios nos tiene hace que cuando nos castiga haga una “extraña obra” </a:t>
            </a:r>
            <a:r>
              <a:rPr lang="es-CO" sz="2800" dirty="0">
                <a:solidFill>
                  <a:srgbClr val="FF0000"/>
                </a:solidFill>
              </a:rPr>
              <a:t>(Isa.28:21) </a:t>
            </a:r>
            <a:r>
              <a:rPr lang="es-CO" sz="2800" dirty="0"/>
              <a:t>dice: </a:t>
            </a:r>
            <a:r>
              <a:rPr lang="es-CO" sz="2800" dirty="0" smtClean="0"/>
              <a:t>«</a:t>
            </a:r>
            <a:r>
              <a:rPr lang="es-CO" sz="2800" dirty="0" smtClean="0">
                <a:latin typeface="Agency FB" pitchFamily="34" charset="0"/>
              </a:rPr>
              <a:t>Porque </a:t>
            </a:r>
            <a:r>
              <a:rPr lang="es-CO" sz="2800" dirty="0">
                <a:latin typeface="Agency FB" pitchFamily="34" charset="0"/>
              </a:rPr>
              <a:t>Jehová se levantará </a:t>
            </a:r>
            <a:r>
              <a:rPr lang="es-CO" sz="2800" dirty="0" smtClean="0">
                <a:latin typeface="Agency FB" pitchFamily="34" charset="0"/>
              </a:rPr>
              <a:t>….; </a:t>
            </a:r>
            <a:r>
              <a:rPr lang="es-CO" sz="2800" dirty="0">
                <a:latin typeface="Agency FB" pitchFamily="34" charset="0"/>
              </a:rPr>
              <a:t>para hacer su obra, su extraña obra, y para hacer su operación, su extraña </a:t>
            </a:r>
            <a:r>
              <a:rPr lang="es-CO" sz="2800" dirty="0" smtClean="0">
                <a:latin typeface="Agency FB" pitchFamily="34" charset="0"/>
              </a:rPr>
              <a:t>operación</a:t>
            </a:r>
            <a:r>
              <a:rPr lang="es-CO" sz="2800" dirty="0" smtClean="0"/>
              <a:t>». </a:t>
            </a:r>
            <a:r>
              <a:rPr lang="es-CO" sz="2800" dirty="0"/>
              <a:t>una obra que está poco dispuesto a realizar. El propósito esencial de la disciplina que emplea es causar una reforma de la </a:t>
            </a:r>
            <a:r>
              <a:rPr lang="es-CO" sz="2800" dirty="0" smtClean="0"/>
              <a:t>vida, a eso se refiere cuando dice: «El nos curará». </a:t>
            </a:r>
            <a:r>
              <a:rPr lang="es-CO" sz="2800" dirty="0" smtClean="0">
                <a:solidFill>
                  <a:srgbClr val="FF0000"/>
                </a:solidFill>
              </a:rPr>
              <a:t>(Ver Sal.119:75</a:t>
            </a:r>
            <a:r>
              <a:rPr lang="es-CO" sz="2800" dirty="0">
                <a:solidFill>
                  <a:srgbClr val="FF0000"/>
                </a:solidFill>
              </a:rPr>
              <a:t>; </a:t>
            </a:r>
            <a:r>
              <a:rPr lang="es-CO" sz="2800" dirty="0" smtClean="0">
                <a:solidFill>
                  <a:srgbClr val="FF0000"/>
                </a:solidFill>
              </a:rPr>
              <a:t>Lam.3:31-33</a:t>
            </a:r>
            <a:r>
              <a:rPr lang="es-CO" sz="2800" dirty="0">
                <a:solidFill>
                  <a:srgbClr val="FF0000"/>
                </a:solidFill>
              </a:rPr>
              <a:t>; </a:t>
            </a:r>
            <a:r>
              <a:rPr lang="es-CO" sz="2800" dirty="0" smtClean="0">
                <a:solidFill>
                  <a:srgbClr val="FF0000"/>
                </a:solidFill>
              </a:rPr>
              <a:t>Heb.12:5-11</a:t>
            </a:r>
            <a:r>
              <a:rPr lang="es-CO" sz="2800" dirty="0">
                <a:solidFill>
                  <a:srgbClr val="FF0000"/>
                </a:solidFill>
              </a:rPr>
              <a:t>). </a:t>
            </a:r>
            <a:r>
              <a:rPr lang="es-CO" sz="2800" dirty="0" smtClean="0"/>
              <a:t> </a:t>
            </a:r>
            <a:endParaRPr lang="es-CO" sz="2800" dirty="0"/>
          </a:p>
          <a:p>
            <a:pPr marL="0" indent="0">
              <a:buNone/>
            </a:pPr>
            <a:r>
              <a:rPr lang="es-CO" sz="2800" dirty="0"/>
              <a:t>  </a:t>
            </a:r>
            <a:endParaRPr lang="es-CO" sz="2800" dirty="0" smtClean="0"/>
          </a:p>
          <a:p>
            <a:pPr marL="0" indent="0">
              <a:buNone/>
            </a:pPr>
            <a:r>
              <a:rPr lang="es-CO" sz="2800" dirty="0" smtClean="0"/>
              <a:t>El </a:t>
            </a:r>
            <a:r>
              <a:rPr lang="es-CO" sz="2800" dirty="0"/>
              <a:t>verdadero Médico es el Señor, y no el “Jareb” </a:t>
            </a:r>
            <a:r>
              <a:rPr lang="es-CO" sz="2800" dirty="0" smtClean="0"/>
              <a:t>asirio, adonde acudían los israelitas apóstatas, </a:t>
            </a:r>
            <a:r>
              <a:rPr lang="es-CO" sz="2800" dirty="0" smtClean="0">
                <a:solidFill>
                  <a:srgbClr val="FF0000"/>
                </a:solidFill>
              </a:rPr>
              <a:t>(Ose.5:13</a:t>
            </a:r>
            <a:r>
              <a:rPr lang="es-CO" sz="2800" dirty="0">
                <a:solidFill>
                  <a:srgbClr val="FF0000"/>
                </a:solidFill>
              </a:rPr>
              <a:t>) </a:t>
            </a:r>
            <a:r>
              <a:rPr lang="es-CO" sz="2800" dirty="0"/>
              <a:t>dice </a:t>
            </a:r>
            <a:r>
              <a:rPr lang="es-CO" sz="2800" dirty="0" smtClean="0"/>
              <a:t> «</a:t>
            </a:r>
            <a:r>
              <a:rPr lang="es-CO" sz="2800" dirty="0" smtClean="0">
                <a:latin typeface="Agency FB" pitchFamily="34" charset="0"/>
              </a:rPr>
              <a:t>Y </a:t>
            </a:r>
            <a:r>
              <a:rPr lang="es-CO" sz="2800" dirty="0">
                <a:latin typeface="Agency FB" pitchFamily="34" charset="0"/>
              </a:rPr>
              <a:t>verá Efraín su enfermedad, y Judá su llaga: irá [entonces] Efraín al Assur, y enviará al rey de Jareb; mas él no os podrá sanar, ni os curará la </a:t>
            </a:r>
            <a:r>
              <a:rPr lang="es-CO" sz="2800" dirty="0" smtClean="0">
                <a:latin typeface="Agency FB" pitchFamily="34" charset="0"/>
              </a:rPr>
              <a:t>llaga</a:t>
            </a:r>
            <a:r>
              <a:rPr lang="es-CO" sz="2800" dirty="0" smtClean="0"/>
              <a:t>».</a:t>
            </a:r>
            <a:r>
              <a:rPr lang="es-CO" sz="2800" dirty="0"/>
              <a:t>ni ningún otro ser humano </a:t>
            </a:r>
            <a:r>
              <a:rPr lang="es-CO" sz="2800" dirty="0" smtClean="0"/>
              <a:t>los podía curar. </a:t>
            </a:r>
            <a:r>
              <a:rPr lang="es-CO" sz="2800" dirty="0" smtClean="0">
                <a:solidFill>
                  <a:srgbClr val="FF0000"/>
                </a:solidFill>
              </a:rPr>
              <a:t>(Ver Deut. 32:39</a:t>
            </a:r>
            <a:r>
              <a:rPr lang="es-CO" sz="2800" dirty="0">
                <a:solidFill>
                  <a:srgbClr val="FF0000"/>
                </a:solidFill>
              </a:rPr>
              <a:t>).</a:t>
            </a:r>
            <a:r>
              <a:rPr lang="es-CO" sz="2800" dirty="0"/>
              <a:t> </a:t>
            </a:r>
            <a:r>
              <a:rPr lang="es-CO" dirty="0" smtClean="0"/>
              <a:t>           </a:t>
            </a:r>
            <a:endParaRPr lang="es-CO" dirty="0"/>
          </a:p>
        </p:txBody>
      </p:sp>
    </p:spTree>
    <p:extLst>
      <p:ext uri="{BB962C8B-B14F-4D97-AF65-F5344CB8AC3E}">
        <p14:creationId xmlns:p14="http://schemas.microsoft.com/office/powerpoint/2010/main" val="209529209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6779096" cy="2952328"/>
          </a:xfrm>
          <a:solidFill>
            <a:schemeClr val="accent2">
              <a:lumMod val="20000"/>
              <a:lumOff val="80000"/>
            </a:schemeClr>
          </a:solidFill>
        </p:spPr>
        <p:txBody>
          <a:bodyPr>
            <a:normAutofit fontScale="92500"/>
          </a:bodyPr>
          <a:lstStyle/>
          <a:p>
            <a:pPr marL="0" indent="0">
              <a:buNone/>
            </a:pPr>
            <a:r>
              <a:rPr lang="es-CO" b="1" dirty="0">
                <a:solidFill>
                  <a:srgbClr val="FF0000"/>
                </a:solidFill>
              </a:rPr>
              <a:t>Oseas 3:1-3. </a:t>
            </a:r>
            <a:r>
              <a:rPr lang="es-CO" sz="2800" dirty="0">
                <a:latin typeface="Agency FB" pitchFamily="34" charset="0"/>
              </a:rPr>
              <a:t>Y me dijo otra vez el SEÑOR: </a:t>
            </a:r>
            <a:r>
              <a:rPr lang="es-CO" sz="2800" u="sng" dirty="0">
                <a:latin typeface="Agency FB" pitchFamily="34" charset="0"/>
              </a:rPr>
              <a:t>Ve, ama una mujer amada de [su] compañero, y adúltera, como el amor del SEÑOR para con los hijos de Israel; los cuales miran a dioses ajenos, y aman frascos de vino</a:t>
            </a:r>
            <a:r>
              <a:rPr lang="es-CO" sz="2800" dirty="0" smtClean="0">
                <a:latin typeface="Agency FB" pitchFamily="34" charset="0"/>
              </a:rPr>
              <a:t>. </a:t>
            </a:r>
            <a:r>
              <a:rPr lang="es-CO" sz="2800" dirty="0">
                <a:latin typeface="Agency FB" pitchFamily="34" charset="0"/>
              </a:rPr>
              <a:t>2 La compré entonces para mí por quince [dineros] de plata, y un homer y medio de cebada; </a:t>
            </a:r>
            <a:r>
              <a:rPr lang="es-CO" sz="2800" dirty="0" smtClean="0">
                <a:latin typeface="Agency FB" pitchFamily="34" charset="0"/>
              </a:rPr>
              <a:t> </a:t>
            </a:r>
            <a:r>
              <a:rPr lang="es-CO" sz="2800" dirty="0">
                <a:latin typeface="Agency FB" pitchFamily="34" charset="0"/>
              </a:rPr>
              <a:t>3 y le dije: Tú estarás para mí muchos días; no fornicarás, ni tomarás otro varón; también [estaré] yo para ti</a:t>
            </a:r>
            <a:r>
              <a:rPr lang="es-CO" sz="2800" dirty="0" smtClean="0">
                <a:latin typeface="Agency FB" pitchFamily="34" charset="0"/>
              </a:rPr>
              <a:t>.</a:t>
            </a:r>
          </a:p>
          <a:p>
            <a:pPr marL="0" indent="0">
              <a:buNone/>
            </a:pPr>
            <a:endParaRPr lang="es-CO" sz="2800" dirty="0">
              <a:latin typeface="Agency FB"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404664"/>
            <a:ext cx="172819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528" y="3933056"/>
            <a:ext cx="8640960" cy="2246769"/>
          </a:xfrm>
          <a:prstGeom prst="rect">
            <a:avLst/>
          </a:prstGeom>
          <a:solidFill>
            <a:schemeClr val="bg2">
              <a:lumMod val="75000"/>
            </a:schemeClr>
          </a:solidFill>
        </p:spPr>
        <p:txBody>
          <a:bodyPr wrap="square">
            <a:spAutoFit/>
          </a:bodyPr>
          <a:lstStyle/>
          <a:p>
            <a:r>
              <a:rPr lang="es-CO" sz="2800" dirty="0"/>
              <a:t>“ve otra vez”.  </a:t>
            </a:r>
            <a:r>
              <a:rPr lang="es-CO" sz="2800" dirty="0" smtClean="0"/>
              <a:t>Indica que la mujer de Oseas se había vuelto a retirar de su lado. </a:t>
            </a:r>
            <a:r>
              <a:rPr lang="es-CO" sz="2800" dirty="0"/>
              <a:t>Este caso se convierte en una ilustración adecuada del amor de Dios por la descarriada Israel y la disposición divina para renovar su pacto con ella, Amada de su compañero. </a:t>
            </a:r>
          </a:p>
        </p:txBody>
      </p:sp>
    </p:spTree>
    <p:extLst>
      <p:ext uri="{BB962C8B-B14F-4D97-AF65-F5344CB8AC3E}">
        <p14:creationId xmlns:p14="http://schemas.microsoft.com/office/powerpoint/2010/main" val="57413601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480720"/>
          </a:xfrm>
        </p:spPr>
        <p:txBody>
          <a:bodyPr>
            <a:normAutofit fontScale="77500" lnSpcReduction="20000"/>
          </a:bodyPr>
          <a:lstStyle/>
          <a:p>
            <a:pPr marL="0" indent="0">
              <a:buNone/>
            </a:pPr>
            <a:r>
              <a:rPr lang="es-CO" b="1" u="sng" dirty="0" smtClean="0"/>
              <a:t>La </a:t>
            </a:r>
            <a:r>
              <a:rPr lang="es-CO" b="1" u="sng" dirty="0" smtClean="0"/>
              <a:t>compré</a:t>
            </a:r>
            <a:r>
              <a:rPr lang="es-CO" u="sng" dirty="0"/>
              <a:t> </a:t>
            </a:r>
            <a:r>
              <a:rPr lang="es-CO" b="1" u="sng" dirty="0"/>
              <a:t>p</a:t>
            </a:r>
            <a:r>
              <a:rPr lang="es-CO" b="1" u="sng" dirty="0" smtClean="0"/>
              <a:t>or </a:t>
            </a:r>
            <a:r>
              <a:rPr lang="es-CO" b="1" u="sng" dirty="0"/>
              <a:t>Quince siclos de plata , y un </a:t>
            </a:r>
            <a:r>
              <a:rPr lang="es-CO" b="1" u="sng" dirty="0" err="1"/>
              <a:t>homer</a:t>
            </a:r>
            <a:r>
              <a:rPr lang="es-CO" b="1" u="sng" dirty="0"/>
              <a:t> y medio de cebada</a:t>
            </a:r>
            <a:r>
              <a:rPr lang="es-CO" dirty="0"/>
              <a:t>. Sin </a:t>
            </a:r>
            <a:r>
              <a:rPr lang="es-CO" dirty="0"/>
              <a:t>duda Gomer había contraído alguna deuda o había caído en esclavitud después de que dejó a </a:t>
            </a:r>
            <a:r>
              <a:rPr lang="es-CO" dirty="0" smtClean="0"/>
              <a:t>Óseas.  </a:t>
            </a:r>
          </a:p>
          <a:p>
            <a:endParaRPr lang="es-CO" dirty="0" smtClean="0"/>
          </a:p>
          <a:p>
            <a:r>
              <a:rPr lang="es-CO" dirty="0" smtClean="0"/>
              <a:t>Los </a:t>
            </a:r>
            <a:r>
              <a:rPr lang="es-CO" dirty="0" smtClean="0"/>
              <a:t>quince siclos de plata eran la </a:t>
            </a:r>
            <a:r>
              <a:rPr lang="es-CO" dirty="0"/>
              <a:t>mitad del precio de un esclavo varón </a:t>
            </a:r>
            <a:r>
              <a:rPr lang="es-CO" dirty="0" smtClean="0">
                <a:solidFill>
                  <a:srgbClr val="FF0000"/>
                </a:solidFill>
              </a:rPr>
              <a:t>(Exo.21:32</a:t>
            </a:r>
            <a:r>
              <a:rPr lang="es-CO" dirty="0">
                <a:solidFill>
                  <a:srgbClr val="FF0000"/>
                </a:solidFill>
              </a:rPr>
              <a:t>). </a:t>
            </a:r>
            <a:r>
              <a:rPr lang="es-CO" dirty="0" smtClean="0"/>
              <a:t>Y un </a:t>
            </a:r>
            <a:r>
              <a:rPr lang="es-CO" dirty="0"/>
              <a:t>homer contenía unos 220 </a:t>
            </a:r>
            <a:r>
              <a:rPr lang="es-CO" dirty="0" err="1"/>
              <a:t>lt</a:t>
            </a:r>
            <a:r>
              <a:rPr lang="es-CO" dirty="0"/>
              <a:t>, por lo tanto el total de cebada pagado por ella fue 330 </a:t>
            </a:r>
            <a:r>
              <a:rPr lang="es-CO" dirty="0" err="1" smtClean="0"/>
              <a:t>lt</a:t>
            </a:r>
            <a:r>
              <a:rPr lang="es-CO" dirty="0" smtClean="0"/>
              <a:t>.  </a:t>
            </a:r>
          </a:p>
          <a:p>
            <a:r>
              <a:rPr lang="es-CO" dirty="0" smtClean="0">
                <a:solidFill>
                  <a:srgbClr val="FF0000"/>
                </a:solidFill>
              </a:rPr>
              <a:t>El </a:t>
            </a:r>
            <a:r>
              <a:rPr lang="es-CO" dirty="0">
                <a:solidFill>
                  <a:srgbClr val="FF0000"/>
                </a:solidFill>
              </a:rPr>
              <a:t>precio </a:t>
            </a:r>
            <a:r>
              <a:rPr lang="es-CO" dirty="0" smtClean="0">
                <a:solidFill>
                  <a:srgbClr val="FF0000"/>
                </a:solidFill>
              </a:rPr>
              <a:t>que </a:t>
            </a:r>
            <a:r>
              <a:rPr lang="es-CO" dirty="0">
                <a:solidFill>
                  <a:srgbClr val="FF0000"/>
                </a:solidFill>
              </a:rPr>
              <a:t>pagó el profeta, parte en dinero y parte en cebada </a:t>
            </a:r>
            <a:r>
              <a:rPr lang="es-CO" dirty="0" smtClean="0">
                <a:solidFill>
                  <a:srgbClr val="FF0000"/>
                </a:solidFill>
              </a:rPr>
              <a:t>que se </a:t>
            </a:r>
            <a:r>
              <a:rPr lang="es-CO" dirty="0">
                <a:solidFill>
                  <a:srgbClr val="FF0000"/>
                </a:solidFill>
              </a:rPr>
              <a:t>consideraba un cereal inferior en </a:t>
            </a:r>
            <a:r>
              <a:rPr lang="es-CO" dirty="0" smtClean="0">
                <a:solidFill>
                  <a:srgbClr val="FF0000"/>
                </a:solidFill>
              </a:rPr>
              <a:t>Palestina </a:t>
            </a:r>
            <a:r>
              <a:rPr lang="es-CO" dirty="0">
                <a:solidFill>
                  <a:srgbClr val="FF0000"/>
                </a:solidFill>
              </a:rPr>
              <a:t>era, aproximadamente, el de una esclava</a:t>
            </a:r>
            <a:r>
              <a:rPr lang="es-CO" dirty="0"/>
              <a:t>.  Así se hizo destacar en forma sorprendente la condición vil y degradada de la esposa de Óseas. </a:t>
            </a:r>
            <a:r>
              <a:rPr lang="es-CO" dirty="0" smtClean="0"/>
              <a:t>Quien paso de esposa a esclava.</a:t>
            </a:r>
          </a:p>
          <a:p>
            <a:pPr marL="0" indent="0">
              <a:buNone/>
            </a:pPr>
            <a:endParaRPr lang="es-CO" dirty="0" smtClean="0"/>
          </a:p>
          <a:p>
            <a:pPr marL="0" indent="0">
              <a:buNone/>
            </a:pPr>
            <a:r>
              <a:rPr lang="es-CO" dirty="0" smtClean="0"/>
              <a:t>La </a:t>
            </a:r>
            <a:r>
              <a:rPr lang="es-CO" dirty="0"/>
              <a:t>cebada como parte del pago pudo haber reflejado en sí mismo esa degradación, aludiendo a la “harina de cebada” que se ofrecía cuando se sospechaba del adulterio de una esposa </a:t>
            </a:r>
            <a:r>
              <a:rPr lang="es-CO" dirty="0" smtClean="0">
                <a:solidFill>
                  <a:srgbClr val="FF0000"/>
                </a:solidFill>
              </a:rPr>
              <a:t>(Ver Num.5:11-15</a:t>
            </a:r>
            <a:r>
              <a:rPr lang="es-CO" dirty="0">
                <a:solidFill>
                  <a:srgbClr val="FF0000"/>
                </a:solidFill>
              </a:rPr>
              <a:t>).  </a:t>
            </a:r>
            <a:r>
              <a:rPr lang="es-CO" dirty="0"/>
              <a:t>La vileza de la condición a que había llegado Israel, ¿podía ser simbolizada en una forma más definida? </a:t>
            </a:r>
          </a:p>
        </p:txBody>
      </p:sp>
    </p:spTree>
    <p:extLst>
      <p:ext uri="{BB962C8B-B14F-4D97-AF65-F5344CB8AC3E}">
        <p14:creationId xmlns:p14="http://schemas.microsoft.com/office/powerpoint/2010/main" val="168079893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accent4">
              <a:lumMod val="20000"/>
              <a:lumOff val="80000"/>
            </a:schemeClr>
          </a:solidFill>
        </p:spPr>
        <p:txBody>
          <a:bodyPr>
            <a:normAutofit lnSpcReduction="10000"/>
          </a:bodyPr>
          <a:lstStyle/>
          <a:p>
            <a:pPr marL="0" indent="0">
              <a:buNone/>
            </a:pPr>
            <a:r>
              <a:rPr lang="es-CO" dirty="0" smtClean="0">
                <a:solidFill>
                  <a:srgbClr val="FF0000"/>
                </a:solidFill>
              </a:rPr>
              <a:t>Oseas </a:t>
            </a:r>
            <a:r>
              <a:rPr lang="es-CO" dirty="0">
                <a:solidFill>
                  <a:srgbClr val="FF0000"/>
                </a:solidFill>
              </a:rPr>
              <a:t>11:8</a:t>
            </a:r>
            <a:r>
              <a:rPr lang="es-CO" dirty="0"/>
              <a:t>. </a:t>
            </a:r>
            <a:r>
              <a:rPr lang="es-CO" dirty="0" smtClean="0">
                <a:latin typeface="Agency FB" pitchFamily="34" charset="0"/>
              </a:rPr>
              <a:t>«¿</a:t>
            </a:r>
            <a:r>
              <a:rPr lang="es-CO" dirty="0">
                <a:latin typeface="Agency FB" pitchFamily="34" charset="0"/>
              </a:rPr>
              <a:t>Cómo tengo de dejarte, oh Efraín? ¿He de entregarte yo, Israel? ¿Cómo podré yo hacerte como Adma, ni ponerte como a Zeboim? Mi corazón se revuelve dentro de mí, se inflama toda mi </a:t>
            </a:r>
            <a:r>
              <a:rPr lang="es-CO" dirty="0" smtClean="0">
                <a:latin typeface="Agency FB" pitchFamily="34" charset="0"/>
              </a:rPr>
              <a:t>compasión</a:t>
            </a:r>
            <a:r>
              <a:rPr lang="es-CO" dirty="0" smtClean="0"/>
              <a:t>»</a:t>
            </a:r>
          </a:p>
          <a:p>
            <a:pPr marL="0" indent="0">
              <a:buNone/>
            </a:pPr>
            <a:endParaRPr lang="es-CO" dirty="0" smtClean="0"/>
          </a:p>
          <a:p>
            <a:pPr marL="400050" lvl="1" indent="0">
              <a:buNone/>
            </a:pPr>
            <a:r>
              <a:rPr lang="es-CO" dirty="0" smtClean="0"/>
              <a:t>La mujer de Oseas, quien representa a Efraín, (la iglesia de Dios), merecía </a:t>
            </a:r>
            <a:r>
              <a:rPr lang="es-CO" dirty="0"/>
              <a:t>una completa destrucción debido a sus iniquidades, el Señor, </a:t>
            </a:r>
            <a:r>
              <a:rPr lang="es-CO" dirty="0" smtClean="0"/>
              <a:t>quién es representado aquí por Oseas, a </a:t>
            </a:r>
            <a:r>
              <a:rPr lang="es-CO" dirty="0"/>
              <a:t>causa de su amor y misericordia perdurables, continuaba esforzándose para que hubiera arrepentimiento y reforma entre su pueblo </a:t>
            </a:r>
            <a:r>
              <a:rPr lang="es-CO" dirty="0" smtClean="0">
                <a:solidFill>
                  <a:srgbClr val="FF0000"/>
                </a:solidFill>
              </a:rPr>
              <a:t>(Ver Jer. 31:20</a:t>
            </a:r>
            <a:r>
              <a:rPr lang="es-CO" dirty="0">
                <a:solidFill>
                  <a:srgbClr val="FF0000"/>
                </a:solidFill>
              </a:rPr>
              <a:t>)</a:t>
            </a:r>
            <a:r>
              <a:rPr lang="es-CO" dirty="0"/>
              <a:t>. </a:t>
            </a:r>
          </a:p>
          <a:p>
            <a:pPr marL="400050" lvl="1" indent="0">
              <a:buNone/>
            </a:pPr>
            <a:r>
              <a:rPr lang="es-CO" dirty="0"/>
              <a:t> </a:t>
            </a:r>
            <a:endParaRPr lang="es-CO" dirty="0" smtClean="0"/>
          </a:p>
        </p:txBody>
      </p:sp>
    </p:spTree>
    <p:extLst>
      <p:ext uri="{BB962C8B-B14F-4D97-AF65-F5344CB8AC3E}">
        <p14:creationId xmlns:p14="http://schemas.microsoft.com/office/powerpoint/2010/main" val="127333544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402832" cy="2664296"/>
          </a:xfrm>
        </p:spPr>
        <p:txBody>
          <a:bodyPr>
            <a:normAutofit fontScale="92500" lnSpcReduction="10000"/>
          </a:bodyPr>
          <a:lstStyle/>
          <a:p>
            <a:pPr marL="0" indent="0">
              <a:buNone/>
            </a:pPr>
            <a:r>
              <a:rPr lang="es-CO" dirty="0"/>
              <a:t>Adma y Zeboim estaban entre las ciudades de la llanura que fueron destruidas por Dios – por causa de la prostitución- </a:t>
            </a:r>
            <a:r>
              <a:rPr lang="es-CO" dirty="0">
                <a:solidFill>
                  <a:srgbClr val="FF0000"/>
                </a:solidFill>
              </a:rPr>
              <a:t>(Ver Gen.14:8; Deu.29:23).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548680"/>
            <a:ext cx="2873350"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347864" y="3573016"/>
            <a:ext cx="5256584" cy="2677656"/>
          </a:xfrm>
          <a:prstGeom prst="rect">
            <a:avLst/>
          </a:prstGeom>
        </p:spPr>
        <p:txBody>
          <a:bodyPr wrap="square">
            <a:spAutoFit/>
          </a:bodyPr>
          <a:lstStyle/>
          <a:p>
            <a:r>
              <a:rPr lang="es-CO" sz="2800" dirty="0"/>
              <a:t>Aunque Israel era tan culpable como esas ciudades y merecía ser castigado en la misma forma </a:t>
            </a:r>
            <a:r>
              <a:rPr lang="es-CO" sz="2800" dirty="0">
                <a:solidFill>
                  <a:srgbClr val="FF0000"/>
                </a:solidFill>
              </a:rPr>
              <a:t>(Ver Mat.11:23-24)</a:t>
            </a:r>
            <a:r>
              <a:rPr lang="es-CO" sz="2800" dirty="0"/>
              <a:t>, </a:t>
            </a:r>
            <a:r>
              <a:rPr lang="es-CO" sz="2800" dirty="0" smtClean="0"/>
              <a:t>Dios</a:t>
            </a:r>
            <a:r>
              <a:rPr lang="es-CO" sz="2800" dirty="0"/>
              <a:t>, a pesar DE, manifiesta su deseo de no entregar a sus hijos a la destrucción. </a:t>
            </a: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573017"/>
            <a:ext cx="216024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88106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anim calcmode="lin" valueType="num">
                                      <p:cBhvr>
                                        <p:cTn id="13" dur="1000" fill="hold"/>
                                        <p:tgtEl>
                                          <p:spTgt spid="5124"/>
                                        </p:tgtEl>
                                        <p:attrNameLst>
                                          <p:attrName>ppt_w</p:attrName>
                                        </p:attrNameLst>
                                      </p:cBhvr>
                                      <p:tavLst>
                                        <p:tav tm="0">
                                          <p:val>
                                            <p:fltVal val="0"/>
                                          </p:val>
                                        </p:tav>
                                        <p:tav tm="100000">
                                          <p:val>
                                            <p:strVal val="#ppt_w"/>
                                          </p:val>
                                        </p:tav>
                                      </p:tavLst>
                                    </p:anim>
                                    <p:anim calcmode="lin" valueType="num">
                                      <p:cBhvr>
                                        <p:cTn id="14" dur="1000" fill="hold"/>
                                        <p:tgtEl>
                                          <p:spTgt spid="5124"/>
                                        </p:tgtEl>
                                        <p:attrNameLst>
                                          <p:attrName>ppt_h</p:attrName>
                                        </p:attrNameLst>
                                      </p:cBhvr>
                                      <p:tavLst>
                                        <p:tav tm="0">
                                          <p:val>
                                            <p:fltVal val="0"/>
                                          </p:val>
                                        </p:tav>
                                        <p:tav tm="100000">
                                          <p:val>
                                            <p:strVal val="#ppt_h"/>
                                          </p:val>
                                        </p:tav>
                                      </p:tavLst>
                                    </p:anim>
                                    <p:anim calcmode="lin" valueType="num">
                                      <p:cBhvr>
                                        <p:cTn id="15" dur="1000" fill="hold"/>
                                        <p:tgtEl>
                                          <p:spTgt spid="5124"/>
                                        </p:tgtEl>
                                        <p:attrNameLst>
                                          <p:attrName>style.rotation</p:attrName>
                                        </p:attrNameLst>
                                      </p:cBhvr>
                                      <p:tavLst>
                                        <p:tav tm="0">
                                          <p:val>
                                            <p:fltVal val="90"/>
                                          </p:val>
                                        </p:tav>
                                        <p:tav tm="100000">
                                          <p:val>
                                            <p:fltVal val="0"/>
                                          </p:val>
                                        </p:tav>
                                      </p:tavLst>
                                    </p:anim>
                                    <p:animEffect transition="in" filter="fade">
                                      <p:cBhvr>
                                        <p:cTn id="16"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512168"/>
          </a:xfrm>
        </p:spPr>
        <p:txBody>
          <a:bodyPr>
            <a:normAutofit/>
          </a:bodyPr>
          <a:lstStyle/>
          <a:p>
            <a:pPr marL="0" indent="0">
              <a:buNone/>
            </a:pPr>
            <a:r>
              <a:rPr lang="es-CO" b="1" dirty="0" smtClean="0">
                <a:solidFill>
                  <a:srgbClr val="FF0000"/>
                </a:solidFill>
              </a:rPr>
              <a:t>Jer.31:3</a:t>
            </a:r>
            <a:r>
              <a:rPr lang="es-CO" dirty="0"/>
              <a:t>. </a:t>
            </a:r>
            <a:r>
              <a:rPr lang="es-CO" sz="2800" dirty="0" smtClean="0"/>
              <a:t>«</a:t>
            </a:r>
            <a:r>
              <a:rPr lang="es-CO" sz="2800" dirty="0" smtClean="0">
                <a:latin typeface="Agency FB" pitchFamily="34" charset="0"/>
              </a:rPr>
              <a:t>El </a:t>
            </a:r>
            <a:r>
              <a:rPr lang="es-CO" sz="2800" dirty="0">
                <a:latin typeface="Agency FB" pitchFamily="34" charset="0"/>
              </a:rPr>
              <a:t>SEÑOR se manifestó a mí hace ya mucho tiempo, [diciendo]: Con amor eterno te he amado; por tanto te soporté con </a:t>
            </a:r>
            <a:r>
              <a:rPr lang="es-CO" sz="2800" dirty="0" smtClean="0">
                <a:latin typeface="Agency FB" pitchFamily="34" charset="0"/>
              </a:rPr>
              <a:t>misericordia». </a:t>
            </a:r>
            <a:endParaRPr lang="es-CO" dirty="0">
              <a:latin typeface="Agency FB" pitchFamily="34" charset="0"/>
            </a:endParaRPr>
          </a:p>
        </p:txBody>
      </p:sp>
      <p:sp>
        <p:nvSpPr>
          <p:cNvPr id="2" name="1 Rectángulo"/>
          <p:cNvSpPr/>
          <p:nvPr/>
        </p:nvSpPr>
        <p:spPr>
          <a:xfrm>
            <a:off x="504718" y="2000148"/>
            <a:ext cx="5939490" cy="2308324"/>
          </a:xfrm>
          <a:prstGeom prst="rect">
            <a:avLst/>
          </a:prstGeom>
          <a:solidFill>
            <a:schemeClr val="bg2">
              <a:lumMod val="75000"/>
            </a:schemeClr>
          </a:solidFill>
        </p:spPr>
        <p:txBody>
          <a:bodyPr wrap="square">
            <a:spAutoFit/>
          </a:bodyPr>
          <a:lstStyle/>
          <a:p>
            <a:r>
              <a:rPr lang="es-CO" sz="2400" b="1" dirty="0">
                <a:solidFill>
                  <a:srgbClr val="FF0000"/>
                </a:solidFill>
              </a:rPr>
              <a:t>Leer Exo.12:14. </a:t>
            </a:r>
          </a:p>
          <a:p>
            <a:r>
              <a:rPr lang="es-CO" sz="2400" dirty="0"/>
              <a:t>El día 14 del mes de Abib, fue sacrificado el cordero para liberar a los primogénitos hebreos de la muerte, </a:t>
            </a:r>
            <a:r>
              <a:rPr lang="es-CO" sz="2400" dirty="0" smtClean="0"/>
              <a:t>lo que ocasionó </a:t>
            </a:r>
            <a:r>
              <a:rPr lang="es-CO" sz="2400" dirty="0"/>
              <a:t>la liberación de los hebreos de la esclavitud de Faraón en Egipto</a:t>
            </a:r>
            <a:r>
              <a:rPr lang="es-CO" sz="2400" dirty="0" smtClean="0"/>
              <a:t>.</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662912"/>
            <a:ext cx="2304256" cy="2414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4509120"/>
            <a:ext cx="9144000" cy="2308324"/>
          </a:xfrm>
          <a:prstGeom prst="rect">
            <a:avLst/>
          </a:prstGeom>
        </p:spPr>
        <p:txBody>
          <a:bodyPr wrap="square">
            <a:spAutoFit/>
          </a:bodyPr>
          <a:lstStyle/>
          <a:p>
            <a:r>
              <a:rPr lang="es-CO" sz="2400" dirty="0"/>
              <a:t>El día 14 del primes mes de los judíos, el mismo día y el mismo mes en que quince largos siglos antes el cordero pascual había sido inmolado, Cristo después de haber comido la pascua con sus discípulos, estableció la institución que debía conmemorar su propia muerte como «Cordero de Dios, que quita el pecado del mundo». Dejándola como conmemoración de su muerte por los pecadores.</a:t>
            </a:r>
          </a:p>
        </p:txBody>
      </p:sp>
    </p:spTree>
    <p:extLst>
      <p:ext uri="{BB962C8B-B14F-4D97-AF65-F5344CB8AC3E}">
        <p14:creationId xmlns:p14="http://schemas.microsoft.com/office/powerpoint/2010/main" val="167156765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buNone/>
            </a:pPr>
            <a:r>
              <a:rPr lang="es-CO" sz="2800" dirty="0"/>
              <a:t>De esta forma, El profeta consuela a su pueblo con la afirmación de que el amor divino que se manifestó hacia sus padres aún se extiende a ellos, porque es eterno </a:t>
            </a:r>
            <a:r>
              <a:rPr lang="es-CO" sz="2800" dirty="0">
                <a:solidFill>
                  <a:srgbClr val="FF0000"/>
                </a:solidFill>
              </a:rPr>
              <a:t>(Ver Isa.49:14-16). </a:t>
            </a:r>
            <a:r>
              <a:rPr lang="es-CO" sz="2800" dirty="0"/>
              <a:t>No podrán dejar de ser atraídos hacia Dios con las cuerdas de su amor si no oponen resistencia ante su gracia</a:t>
            </a:r>
            <a:r>
              <a:rPr lang="es-CO" sz="2800" dirty="0" smtClean="0"/>
              <a:t>.</a:t>
            </a:r>
          </a:p>
          <a:p>
            <a:pPr marL="400050" lvl="1" indent="0">
              <a:buNone/>
            </a:pPr>
            <a:endParaRPr lang="es-CO" sz="2400" dirty="0" smtClean="0"/>
          </a:p>
          <a:p>
            <a:pPr marL="400050" lvl="1" indent="0">
              <a:buNone/>
            </a:pPr>
            <a:r>
              <a:rPr lang="es-CO" sz="2400" dirty="0" smtClean="0"/>
              <a:t>Ver  </a:t>
            </a:r>
            <a:r>
              <a:rPr lang="es-CO" sz="2400" b="1" dirty="0">
                <a:solidFill>
                  <a:srgbClr val="FF0000"/>
                </a:solidFill>
              </a:rPr>
              <a:t>Juan 3:16</a:t>
            </a:r>
            <a:r>
              <a:rPr lang="es-CO" sz="2400" dirty="0"/>
              <a:t>. "</a:t>
            </a:r>
            <a:r>
              <a:rPr lang="es-CO" sz="2400" b="1" dirty="0">
                <a:latin typeface="Agency FB" pitchFamily="34" charset="0"/>
              </a:rPr>
              <a:t>De tal manera amó Dios al mundo, que ha dado a su Hijo unigénito, para que todo aquel que en él cree[10] no se pierda,[11] sino que tenga vida </a:t>
            </a:r>
            <a:r>
              <a:rPr lang="es-CO" sz="2400" b="1" dirty="0" smtClean="0">
                <a:latin typeface="Agency FB" pitchFamily="34" charset="0"/>
              </a:rPr>
              <a:t>eterna</a:t>
            </a:r>
            <a:r>
              <a:rPr lang="es-CO" sz="2400" dirty="0" smtClean="0"/>
              <a:t>». La </a:t>
            </a:r>
            <a:r>
              <a:rPr lang="es-CO" sz="2400" dirty="0"/>
              <a:t>palabra castellana “amor” es muy inadecuada para expresar la profundidad del solícito interés que expresan las palabras griegas agápe, “amor” y agapáō, “amar”. </a:t>
            </a:r>
          </a:p>
          <a:p>
            <a:pPr marL="0" indent="0">
              <a:buNone/>
            </a:pPr>
            <a:endParaRPr lang="es-CO" sz="2800" dirty="0" smtClean="0"/>
          </a:p>
          <a:p>
            <a:pPr marL="0" indent="0">
              <a:buNone/>
            </a:pPr>
            <a:r>
              <a:rPr lang="es-CO" sz="2800" dirty="0" smtClean="0">
                <a:solidFill>
                  <a:srgbClr val="0070C0"/>
                </a:solidFill>
              </a:rPr>
              <a:t>El </a:t>
            </a:r>
            <a:r>
              <a:rPr lang="es-CO" sz="2800" dirty="0">
                <a:solidFill>
                  <a:srgbClr val="0070C0"/>
                </a:solidFill>
              </a:rPr>
              <a:t>amor es el atributo resaltante del Creador respecto a sus criaturas.  Es la fuerza predominante en el gobierno divino.  “</a:t>
            </a:r>
            <a:r>
              <a:rPr lang="es-CO" sz="2800" dirty="0">
                <a:solidFill>
                  <a:srgbClr val="0070C0"/>
                </a:solidFill>
                <a:latin typeface="Agency FB" pitchFamily="34" charset="0"/>
              </a:rPr>
              <a:t>Dios es amor</a:t>
            </a:r>
            <a:r>
              <a:rPr lang="es-CO" sz="2800" dirty="0">
                <a:solidFill>
                  <a:srgbClr val="0070C0"/>
                </a:solidFill>
              </a:rPr>
              <a:t>” </a:t>
            </a:r>
            <a:r>
              <a:rPr lang="es-CO" sz="2800" dirty="0">
                <a:solidFill>
                  <a:srgbClr val="FF0000"/>
                </a:solidFill>
              </a:rPr>
              <a:t>(1Juan 4:8). </a:t>
            </a:r>
            <a:r>
              <a:rPr lang="es-CO" sz="2800" dirty="0">
                <a:solidFill>
                  <a:srgbClr val="0070C0"/>
                </a:solidFill>
              </a:rPr>
              <a:t>Dios ama a todo el mundo por igual. </a:t>
            </a:r>
          </a:p>
          <a:p>
            <a:pPr marL="0" indent="0">
              <a:buNone/>
            </a:pPr>
            <a:endParaRPr lang="es-CO" sz="2800" dirty="0"/>
          </a:p>
        </p:txBody>
      </p:sp>
    </p:spTree>
    <p:extLst>
      <p:ext uri="{BB962C8B-B14F-4D97-AF65-F5344CB8AC3E}">
        <p14:creationId xmlns:p14="http://schemas.microsoft.com/office/powerpoint/2010/main" val="419587351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240360"/>
          </a:xfrm>
          <a:solidFill>
            <a:schemeClr val="bg2">
              <a:lumMod val="75000"/>
            </a:schemeClr>
          </a:solidFill>
        </p:spPr>
        <p:txBody>
          <a:bodyPr>
            <a:normAutofit fontScale="92500" lnSpcReduction="20000"/>
          </a:bodyPr>
          <a:lstStyle/>
          <a:p>
            <a:pPr marL="0" indent="0" algn="ctr">
              <a:buNone/>
            </a:pPr>
            <a:r>
              <a:rPr lang="es-CO" sz="2800" dirty="0" smtClean="0"/>
              <a:t>El </a:t>
            </a:r>
            <a:r>
              <a:rPr lang="es-CO" sz="2800" dirty="0"/>
              <a:t>amor requiere </a:t>
            </a:r>
            <a:r>
              <a:rPr lang="es-CO" sz="2800" b="1" u="sng" dirty="0"/>
              <a:t>reciprocidad</a:t>
            </a:r>
            <a:r>
              <a:rPr lang="es-CO" sz="2800" dirty="0"/>
              <a:t> para ser plenamente efectivo.  Pero es significativo que el amor de Dios abarque tanto a los que lo rechazan como a los que lo aceptan. Ninguno de los perdidos puede acusar a Dios de que no lo ama.  Afirmar que Dios ha predestinado a algunas personas para que se pierdan -</a:t>
            </a:r>
            <a:r>
              <a:rPr lang="es-CO" sz="2800" u="sng" dirty="0"/>
              <a:t>sin tomar en cuenta la propia elección de ellas en ese asunto- </a:t>
            </a:r>
            <a:r>
              <a:rPr lang="es-CO" sz="2800" dirty="0"/>
              <a:t>es como decir que las aborrece.  Es tildarlo de injusto y hacerlo responsable por el destino de </a:t>
            </a:r>
            <a:r>
              <a:rPr lang="es-CO" sz="2800" dirty="0" smtClean="0"/>
              <a:t>ellas</a:t>
            </a:r>
            <a:r>
              <a:rPr lang="es-CO" sz="2800" dirty="0" smtClean="0"/>
              <a:t>.</a:t>
            </a:r>
            <a:endParaRPr lang="es-CO" sz="2800" dirty="0" smtClean="0"/>
          </a:p>
        </p:txBody>
      </p:sp>
      <p:sp>
        <p:nvSpPr>
          <p:cNvPr id="2" name="1 Rectángulo"/>
          <p:cNvSpPr/>
          <p:nvPr/>
        </p:nvSpPr>
        <p:spPr>
          <a:xfrm>
            <a:off x="2843808" y="3645024"/>
            <a:ext cx="3528392" cy="2862322"/>
          </a:xfrm>
          <a:prstGeom prst="rect">
            <a:avLst/>
          </a:prstGeom>
          <a:solidFill>
            <a:schemeClr val="bg2">
              <a:lumMod val="75000"/>
            </a:schemeClr>
          </a:solidFill>
        </p:spPr>
        <p:txBody>
          <a:bodyPr wrap="square">
            <a:spAutoFit/>
          </a:bodyPr>
          <a:lstStyle/>
          <a:p>
            <a:pPr algn="ctr"/>
            <a:r>
              <a:rPr lang="es-CO" sz="2000" dirty="0"/>
              <a:t>El amor es genuino sólo cuando está en acción. El amor de Dios por los pecadores lo indujo a dar todo lo que tenía por la salvación de ellos, Su propio Hijo. </a:t>
            </a:r>
            <a:endParaRPr lang="es-CO" sz="2000" dirty="0" smtClean="0"/>
          </a:p>
          <a:p>
            <a:pPr algn="ctr"/>
            <a:r>
              <a:rPr lang="es-CO" sz="2000" dirty="0" smtClean="0"/>
              <a:t>La </a:t>
            </a:r>
            <a:r>
              <a:rPr lang="es-CO" sz="2000" dirty="0"/>
              <a:t>esencia del amor es sacrificar el yo en favor de otros; el egoísmo es la antítesis del amor.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789040"/>
            <a:ext cx="216024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645024"/>
            <a:ext cx="237626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367446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randombar(horizontal)">
                                      <p:cBhvr>
                                        <p:cTn id="10" dur="500"/>
                                        <p:tgtEl>
                                          <p:spTgt spid="2050"/>
                                        </p:tgtEl>
                                      </p:cBhvr>
                                    </p:animEffect>
                                  </p:childTnLst>
                                </p:cTn>
                              </p:par>
                              <p:par>
                                <p:cTn id="11" presetID="14" presetClass="entr" presetSubtype="10" fill="hold" nodeType="with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randombar(horizontal)">
                                      <p:cBhvr>
                                        <p:cTn id="13"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48072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endParaRPr lang="es-CO" b="1" dirty="0" smtClean="0">
              <a:solidFill>
                <a:srgbClr val="FF0000"/>
              </a:solidFill>
            </a:endParaRPr>
          </a:p>
          <a:p>
            <a:pPr marL="0" indent="0">
              <a:buNone/>
            </a:pPr>
            <a:r>
              <a:rPr lang="es-CO" b="1" dirty="0" smtClean="0">
                <a:solidFill>
                  <a:srgbClr val="FF0000"/>
                </a:solidFill>
              </a:rPr>
              <a:t>Hech.17:26</a:t>
            </a:r>
            <a:r>
              <a:rPr lang="es-CO" b="1" dirty="0">
                <a:solidFill>
                  <a:srgbClr val="FF0000"/>
                </a:solidFill>
              </a:rPr>
              <a:t>.</a:t>
            </a:r>
            <a:r>
              <a:rPr lang="es-CO" dirty="0"/>
              <a:t> </a:t>
            </a:r>
            <a:r>
              <a:rPr lang="es-CO" dirty="0" smtClean="0"/>
              <a:t>«</a:t>
            </a:r>
            <a:r>
              <a:rPr lang="es-CO" dirty="0" smtClean="0">
                <a:latin typeface="Agency FB" pitchFamily="34" charset="0"/>
              </a:rPr>
              <a:t>De </a:t>
            </a:r>
            <a:r>
              <a:rPr lang="es-CO" dirty="0">
                <a:latin typeface="Agency FB" pitchFamily="34" charset="0"/>
              </a:rPr>
              <a:t>uno solo ha hecho toda raza de los hombres, para que habiten sobre toda la faz de la </a:t>
            </a:r>
            <a:r>
              <a:rPr lang="es-CO" dirty="0" smtClean="0">
                <a:latin typeface="Agency FB" pitchFamily="34" charset="0"/>
              </a:rPr>
              <a:t>tierra….» </a:t>
            </a:r>
          </a:p>
          <a:p>
            <a:r>
              <a:rPr lang="es-CO" dirty="0" smtClean="0"/>
              <a:t>De uno solo: Pablo </a:t>
            </a:r>
            <a:r>
              <a:rPr lang="es-CO" dirty="0"/>
              <a:t>está presentando la verdad histórica de que todos los hombres y, en consecuencia, todas las naciones, emanaron de un antepasado común: Adán.  Esta creencia, ningún griego, y menos ateniense, estaría dispuesto a aceptar.  </a:t>
            </a:r>
            <a:endParaRPr lang="es-CO" dirty="0" smtClean="0"/>
          </a:p>
          <a:p>
            <a:r>
              <a:rPr lang="es-CO" dirty="0" smtClean="0"/>
              <a:t>Para </a:t>
            </a:r>
            <a:r>
              <a:rPr lang="es-CO" dirty="0"/>
              <a:t>los atenienses la distinción entre griegos y bárbaros era radical y esencial.  Se creía que por naturaleza el uno era esclavo del </a:t>
            </a:r>
            <a:r>
              <a:rPr lang="es-CO" dirty="0" smtClean="0"/>
              <a:t>otro, lo registró </a:t>
            </a:r>
            <a:r>
              <a:rPr lang="es-CO" dirty="0" smtClean="0">
                <a:solidFill>
                  <a:srgbClr val="FF0000"/>
                </a:solidFill>
              </a:rPr>
              <a:t>(Aristóteles</a:t>
            </a:r>
            <a:r>
              <a:rPr lang="es-CO" dirty="0">
                <a:solidFill>
                  <a:srgbClr val="FF0000"/>
                </a:solidFill>
              </a:rPr>
              <a:t>, Política i. 2. 6).  </a:t>
            </a:r>
            <a:r>
              <a:rPr lang="es-CO" dirty="0"/>
              <a:t>Pero en la teología de Pablo no había lugar para una raza superior El creía en el relato de la creación </a:t>
            </a:r>
            <a:r>
              <a:rPr lang="es-CO" dirty="0" smtClean="0"/>
              <a:t>del </a:t>
            </a:r>
            <a:r>
              <a:rPr lang="es-CO" dirty="0"/>
              <a:t>hombre, que se presenta en el Génesis.  Veía la unidad de la estructura física, del potencial, del verdadero desarrollo, lo que </a:t>
            </a:r>
            <a:r>
              <a:rPr lang="es-CO" dirty="0" smtClean="0"/>
              <a:t>prohíbe </a:t>
            </a:r>
            <a:r>
              <a:rPr lang="es-CO" dirty="0"/>
              <a:t>que una raza o nación -hebrea, griega, latina o teutónica- pretenda ser la flor y nata de la humanidad.  </a:t>
            </a:r>
            <a:r>
              <a:rPr lang="es-CO" dirty="0" smtClean="0">
                <a:solidFill>
                  <a:srgbClr val="FF0000"/>
                </a:solidFill>
              </a:rPr>
              <a:t>(Ver Gal.3:28 </a:t>
            </a:r>
            <a:r>
              <a:rPr lang="es-CO" dirty="0">
                <a:solidFill>
                  <a:srgbClr val="FF0000"/>
                </a:solidFill>
              </a:rPr>
              <a:t>y </a:t>
            </a:r>
            <a:r>
              <a:rPr lang="es-CO" dirty="0" smtClean="0">
                <a:solidFill>
                  <a:srgbClr val="FF0000"/>
                </a:solidFill>
              </a:rPr>
              <a:t>Col.3:11)</a:t>
            </a:r>
            <a:r>
              <a:rPr lang="es-CO" dirty="0" smtClean="0"/>
              <a:t>, </a:t>
            </a:r>
            <a:r>
              <a:rPr lang="es-CO" dirty="0"/>
              <a:t>donde Pablo destaca la unidad que se había alcanzado por medio de la fe en Cristo.  El cristiano está doblemente obligado a reconocer la unidad del hombre: por creación y por redención. </a:t>
            </a:r>
          </a:p>
          <a:p>
            <a:endParaRPr lang="es-CO" dirty="0"/>
          </a:p>
        </p:txBody>
      </p:sp>
    </p:spTree>
    <p:extLst>
      <p:ext uri="{BB962C8B-B14F-4D97-AF65-F5344CB8AC3E}">
        <p14:creationId xmlns:p14="http://schemas.microsoft.com/office/powerpoint/2010/main" val="42056903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1"/>
          </a:solidFill>
        </p:spPr>
        <p:txBody>
          <a:bodyPr>
            <a:normAutofit fontScale="85000" lnSpcReduction="20000"/>
          </a:bodyPr>
          <a:lstStyle/>
          <a:p>
            <a:pPr marL="0" indent="0">
              <a:buNone/>
            </a:pPr>
            <a:r>
              <a:rPr lang="es-CO" sz="3300" dirty="0">
                <a:solidFill>
                  <a:srgbClr val="FF0000"/>
                </a:solidFill>
              </a:rPr>
              <a:t>Rom.2:11</a:t>
            </a:r>
            <a:r>
              <a:rPr lang="es-CO" sz="3300" dirty="0"/>
              <a:t>. </a:t>
            </a:r>
            <a:r>
              <a:rPr lang="es-CO" sz="3300" dirty="0" smtClean="0"/>
              <a:t>«</a:t>
            </a:r>
            <a:r>
              <a:rPr lang="es-CO" sz="3300" dirty="0" smtClean="0">
                <a:latin typeface="Agency FB" pitchFamily="34" charset="0"/>
              </a:rPr>
              <a:t>Pues </a:t>
            </a:r>
            <a:r>
              <a:rPr lang="es-CO" sz="3300" dirty="0">
                <a:latin typeface="Agency FB" pitchFamily="34" charset="0"/>
              </a:rPr>
              <a:t>no hay distinción de personas delante de </a:t>
            </a:r>
            <a:r>
              <a:rPr lang="es-CO" sz="3300" dirty="0" smtClean="0">
                <a:latin typeface="Agency FB" pitchFamily="34" charset="0"/>
              </a:rPr>
              <a:t>Dios</a:t>
            </a:r>
            <a:r>
              <a:rPr lang="es-CO" sz="3300" dirty="0" smtClean="0"/>
              <a:t>».</a:t>
            </a:r>
          </a:p>
          <a:p>
            <a:pPr marL="0" indent="0">
              <a:buNone/>
            </a:pPr>
            <a:endParaRPr lang="es-CO" sz="3300" dirty="0" smtClean="0"/>
          </a:p>
          <a:p>
            <a:pPr marL="0" indent="0">
              <a:buNone/>
            </a:pPr>
            <a:r>
              <a:rPr lang="es-CO" sz="3300" dirty="0" smtClean="0">
                <a:solidFill>
                  <a:srgbClr val="FF0000"/>
                </a:solidFill>
              </a:rPr>
              <a:t>Rom.5:6</a:t>
            </a:r>
            <a:r>
              <a:rPr lang="es-CO" sz="3300" dirty="0"/>
              <a:t>. </a:t>
            </a:r>
            <a:r>
              <a:rPr lang="es-CO" sz="3300" dirty="0" smtClean="0"/>
              <a:t>«</a:t>
            </a:r>
            <a:r>
              <a:rPr lang="es-CO" sz="3300" dirty="0" smtClean="0">
                <a:latin typeface="Agency FB" pitchFamily="34" charset="0"/>
              </a:rPr>
              <a:t>Cristo</a:t>
            </a:r>
            <a:r>
              <a:rPr lang="es-CO" sz="3300" dirty="0">
                <a:latin typeface="Agency FB" pitchFamily="34" charset="0"/>
              </a:rPr>
              <a:t>, cuando aún éramos débiles, a su tiempo murió por los </a:t>
            </a:r>
            <a:r>
              <a:rPr lang="es-CO" sz="3300" dirty="0" smtClean="0">
                <a:latin typeface="Agency FB" pitchFamily="34" charset="0"/>
              </a:rPr>
              <a:t>impíos</a:t>
            </a:r>
            <a:r>
              <a:rPr lang="es-CO" sz="3300" dirty="0" smtClean="0"/>
              <a:t>»</a:t>
            </a:r>
          </a:p>
          <a:p>
            <a:pPr marL="0" indent="0">
              <a:buNone/>
            </a:pPr>
            <a:endParaRPr lang="es-CO" sz="3300" dirty="0" smtClean="0"/>
          </a:p>
          <a:p>
            <a:pPr marL="0" indent="0">
              <a:buNone/>
            </a:pPr>
            <a:r>
              <a:rPr lang="es-CO" sz="3300" dirty="0" smtClean="0"/>
              <a:t>Dios </a:t>
            </a:r>
            <a:r>
              <a:rPr lang="es-CO" sz="3300" dirty="0"/>
              <a:t>ama a los </a:t>
            </a:r>
            <a:r>
              <a:rPr lang="es-CO" sz="3300" dirty="0" smtClean="0"/>
              <a:t>débiles</a:t>
            </a:r>
            <a:r>
              <a:rPr lang="es-CO" sz="3300" dirty="0"/>
              <a:t>, como la esposa de Oseas, que estaba luchando por </a:t>
            </a:r>
            <a:r>
              <a:rPr lang="es-CO" sz="3300" dirty="0" smtClean="0"/>
              <a:t>vencer </a:t>
            </a:r>
            <a:r>
              <a:rPr lang="es-CO" sz="3300" dirty="0"/>
              <a:t>su </a:t>
            </a:r>
            <a:r>
              <a:rPr lang="es-CO" sz="3300" dirty="0" smtClean="0"/>
              <a:t>problema.</a:t>
            </a:r>
            <a:r>
              <a:rPr lang="es-CO" sz="3300" dirty="0"/>
              <a:t> </a:t>
            </a:r>
            <a:r>
              <a:rPr lang="es-CO" sz="3300" dirty="0" smtClean="0"/>
              <a:t>Por eso Jesús decía </a:t>
            </a:r>
            <a:r>
              <a:rPr lang="es-CO" sz="3300" dirty="0"/>
              <a:t>a los </a:t>
            </a:r>
            <a:r>
              <a:rPr lang="es-CO" sz="3300" dirty="0" smtClean="0"/>
              <a:t>débiles. «</a:t>
            </a:r>
            <a:r>
              <a:rPr lang="es-CO" sz="3300" dirty="0" smtClean="0">
                <a:latin typeface="Agency FB" pitchFamily="34" charset="0"/>
              </a:rPr>
              <a:t>Tus </a:t>
            </a:r>
            <a:r>
              <a:rPr lang="es-CO" sz="3300" dirty="0">
                <a:latin typeface="Agency FB" pitchFamily="34" charset="0"/>
              </a:rPr>
              <a:t>pecados te son </a:t>
            </a:r>
            <a:r>
              <a:rPr lang="es-CO" sz="3300" dirty="0" smtClean="0">
                <a:latin typeface="Agency FB" pitchFamily="34" charset="0"/>
              </a:rPr>
              <a:t>perdonados</a:t>
            </a:r>
            <a:r>
              <a:rPr lang="es-CO" sz="3300" dirty="0" smtClean="0"/>
              <a:t>», </a:t>
            </a:r>
            <a:r>
              <a:rPr lang="es-CO" sz="3300" dirty="0"/>
              <a:t>Y Gomer era </a:t>
            </a:r>
            <a:r>
              <a:rPr lang="es-CO" sz="3300" dirty="0" smtClean="0"/>
              <a:t>débil, e incapaz de lograr la superación por si misma, por eso su «esposo», tenía que rescatarla, y lo hiso varías veces.</a:t>
            </a:r>
          </a:p>
          <a:p>
            <a:pPr marL="0" indent="0">
              <a:buNone/>
            </a:pPr>
            <a:endParaRPr lang="es-CO" sz="3300" dirty="0" smtClean="0"/>
          </a:p>
          <a:p>
            <a:pPr marL="0" indent="0">
              <a:buNone/>
            </a:pPr>
            <a:r>
              <a:rPr lang="es-CO" sz="3300" dirty="0" smtClean="0"/>
              <a:t>El </a:t>
            </a:r>
            <a:r>
              <a:rPr lang="es-CO" sz="3300" dirty="0"/>
              <a:t>apóstol Pablo describe </a:t>
            </a:r>
            <a:r>
              <a:rPr lang="es-CO" sz="3300" dirty="0" smtClean="0"/>
              <a:t>aquí la </a:t>
            </a:r>
            <a:r>
              <a:rPr lang="es-CO" sz="3300" dirty="0"/>
              <a:t>inmensa grandeza de ese amor,  </a:t>
            </a:r>
            <a:r>
              <a:rPr lang="es-CO" sz="3300" dirty="0" smtClean="0"/>
              <a:t>«</a:t>
            </a:r>
            <a:r>
              <a:rPr lang="es-CO" sz="2800" dirty="0" smtClean="0"/>
              <a:t>AMOR INEXTINGUIBLE</a:t>
            </a:r>
            <a:r>
              <a:rPr lang="es-CO" sz="3300" dirty="0" smtClean="0"/>
              <a:t>», tal </a:t>
            </a:r>
            <a:r>
              <a:rPr lang="es-CO" sz="3300" dirty="0"/>
              <a:t>como se reveló en el hecho de que Cristo murió por nosotros cuando aún estábamos desvalidos y éramos impíos</a:t>
            </a:r>
            <a:r>
              <a:rPr lang="es-CO" sz="3300" dirty="0" smtClean="0"/>
              <a:t>.</a:t>
            </a:r>
          </a:p>
        </p:txBody>
      </p:sp>
    </p:spTree>
    <p:extLst>
      <p:ext uri="{BB962C8B-B14F-4D97-AF65-F5344CB8AC3E}">
        <p14:creationId xmlns:p14="http://schemas.microsoft.com/office/powerpoint/2010/main" val="202892965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9" dur="500"/>
                                        <p:tgtEl>
                                          <p:spTgt spid="3">
                                            <p:txEl>
                                              <p:pRg st="4" end="4"/>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 calcmode="lin" valueType="num">
                                      <p:cBhvr>
                                        <p:cTn id="1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1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92500" lnSpcReduction="20000"/>
          </a:bodyPr>
          <a:lstStyle/>
          <a:p>
            <a:pPr marL="0" indent="0">
              <a:buNone/>
            </a:pPr>
            <a:r>
              <a:rPr lang="es-CO" sz="2800" u="sng" dirty="0">
                <a:solidFill>
                  <a:srgbClr val="FF0000"/>
                </a:solidFill>
              </a:rPr>
              <a:t>1Cor.10:13</a:t>
            </a:r>
            <a:r>
              <a:rPr lang="es-CO" sz="2800" dirty="0"/>
              <a:t>. </a:t>
            </a:r>
            <a:r>
              <a:rPr lang="es-CO" sz="2800" dirty="0" smtClean="0">
                <a:solidFill>
                  <a:srgbClr val="0070C0"/>
                </a:solidFill>
              </a:rPr>
              <a:t>«</a:t>
            </a:r>
            <a:r>
              <a:rPr lang="es-CO" sz="2800" dirty="0" smtClean="0">
                <a:solidFill>
                  <a:srgbClr val="0070C0"/>
                </a:solidFill>
                <a:latin typeface="Agency FB" pitchFamily="34" charset="0"/>
              </a:rPr>
              <a:t>No </a:t>
            </a:r>
            <a:r>
              <a:rPr lang="es-CO" sz="2800" dirty="0">
                <a:solidFill>
                  <a:srgbClr val="0070C0"/>
                </a:solidFill>
                <a:latin typeface="Agency FB" pitchFamily="34" charset="0"/>
              </a:rPr>
              <a:t>os ha sobrevenido ninguna prueba que no sea humana; pero fiel es Dios</a:t>
            </a:r>
            <a:r>
              <a:rPr lang="es-CO" sz="2800" dirty="0" smtClean="0">
                <a:solidFill>
                  <a:srgbClr val="0070C0"/>
                </a:solidFill>
                <a:latin typeface="Agency FB" pitchFamily="34" charset="0"/>
              </a:rPr>
              <a:t>, </a:t>
            </a:r>
            <a:r>
              <a:rPr lang="es-CO" sz="2800" dirty="0">
                <a:solidFill>
                  <a:srgbClr val="0070C0"/>
                </a:solidFill>
                <a:latin typeface="Agency FB" pitchFamily="34" charset="0"/>
              </a:rPr>
              <a:t>que no os dejará ser probados más de lo que podéis resistir, sino que dará también juntamente con la prueba la salida, para que podáis </a:t>
            </a:r>
            <a:r>
              <a:rPr lang="es-CO" sz="2800" dirty="0" smtClean="0">
                <a:solidFill>
                  <a:srgbClr val="0070C0"/>
                </a:solidFill>
                <a:latin typeface="Agency FB" pitchFamily="34" charset="0"/>
              </a:rPr>
              <a:t>soportarla</a:t>
            </a:r>
            <a:r>
              <a:rPr lang="es-CO" sz="2800" dirty="0" smtClean="0">
                <a:solidFill>
                  <a:srgbClr val="0070C0"/>
                </a:solidFill>
              </a:rPr>
              <a:t>»</a:t>
            </a:r>
          </a:p>
          <a:p>
            <a:pPr marL="0" indent="0">
              <a:buNone/>
            </a:pPr>
            <a:r>
              <a:rPr lang="es-CO" sz="2800" dirty="0"/>
              <a:t>Dios es fiel a sus promesas y a la invitación que ha extendido a los seres humanos para que le sirvan. Si hubiera permitido que a su pueblo le sobrevinieran tentaciones mayores que sus fuerzas para superarlas, entonces habría parecido que sus promesas no eran dignas de confianza </a:t>
            </a:r>
            <a:r>
              <a:rPr lang="es-CO" sz="2800" dirty="0">
                <a:solidFill>
                  <a:srgbClr val="FF0000"/>
                </a:solidFill>
              </a:rPr>
              <a:t>(ver </a:t>
            </a:r>
            <a:r>
              <a:rPr lang="es-CO" sz="2800" dirty="0" smtClean="0">
                <a:solidFill>
                  <a:srgbClr val="FF0000"/>
                </a:solidFill>
              </a:rPr>
              <a:t>Sal. 34:19).  </a:t>
            </a:r>
          </a:p>
          <a:p>
            <a:pPr marL="0" indent="0">
              <a:buNone/>
            </a:pPr>
            <a:r>
              <a:rPr lang="es-CO" sz="2800" dirty="0" smtClean="0">
                <a:solidFill>
                  <a:srgbClr val="0070C0"/>
                </a:solidFill>
              </a:rPr>
              <a:t>La </a:t>
            </a:r>
            <a:r>
              <a:rPr lang="es-CO" sz="2800" dirty="0">
                <a:solidFill>
                  <a:srgbClr val="0070C0"/>
                </a:solidFill>
              </a:rPr>
              <a:t>fidelidad de Dios es la base de la seguridad del cristiano contra el enemigo. Es completamente inseguro depender del  yo, pero el creyente estará a salvo si depende enteramente de las promesas de nuestro Dios, que es fiel a su pacto. Pero debe recordar que Dios no lo librará si </a:t>
            </a:r>
            <a:r>
              <a:rPr lang="es-CO" sz="2800" b="1" u="sng" dirty="0">
                <a:solidFill>
                  <a:srgbClr val="0070C0"/>
                </a:solidFill>
              </a:rPr>
              <a:t>deliberadamente</a:t>
            </a:r>
            <a:r>
              <a:rPr lang="es-CO" sz="2800" dirty="0">
                <a:solidFill>
                  <a:srgbClr val="0070C0"/>
                </a:solidFill>
              </a:rPr>
              <a:t> entra en el terreno del enemigo, donde es seguro que se encontrará con la tentación </a:t>
            </a:r>
            <a:r>
              <a:rPr lang="es-CO" sz="2800" dirty="0">
                <a:solidFill>
                  <a:srgbClr val="FF0000"/>
                </a:solidFill>
              </a:rPr>
              <a:t>(ver </a:t>
            </a:r>
            <a:r>
              <a:rPr lang="es-CO" sz="2800" dirty="0" smtClean="0">
                <a:solidFill>
                  <a:srgbClr val="FF0000"/>
                </a:solidFill>
              </a:rPr>
              <a:t>Mat. 7:13-14</a:t>
            </a:r>
            <a:r>
              <a:rPr lang="es-CO" sz="2800" dirty="0">
                <a:solidFill>
                  <a:srgbClr val="FF0000"/>
                </a:solidFill>
              </a:rPr>
              <a:t>, </a:t>
            </a:r>
            <a:r>
              <a:rPr lang="es-CO" sz="2800" dirty="0" smtClean="0">
                <a:solidFill>
                  <a:srgbClr val="FF0000"/>
                </a:solidFill>
              </a:rPr>
              <a:t>24-25</a:t>
            </a:r>
            <a:r>
              <a:rPr lang="es-CO" sz="2800" dirty="0">
                <a:solidFill>
                  <a:srgbClr val="FF0000"/>
                </a:solidFill>
              </a:rPr>
              <a:t>; </a:t>
            </a:r>
            <a:r>
              <a:rPr lang="es-CO" sz="2800" dirty="0" smtClean="0">
                <a:solidFill>
                  <a:srgbClr val="FF0000"/>
                </a:solidFill>
              </a:rPr>
              <a:t>1Co.9:25, 27</a:t>
            </a:r>
            <a:r>
              <a:rPr lang="es-CO" sz="2800" dirty="0">
                <a:solidFill>
                  <a:srgbClr val="FF0000"/>
                </a:solidFill>
              </a:rPr>
              <a:t>; </a:t>
            </a:r>
            <a:r>
              <a:rPr lang="es-CO" sz="2800" dirty="0" smtClean="0">
                <a:solidFill>
                  <a:srgbClr val="FF0000"/>
                </a:solidFill>
              </a:rPr>
              <a:t>1Cor.10:14</a:t>
            </a:r>
            <a:r>
              <a:rPr lang="es-CO" sz="2800" dirty="0">
                <a:solidFill>
                  <a:srgbClr val="FF0000"/>
                </a:solidFill>
              </a:rPr>
              <a:t>; </a:t>
            </a:r>
            <a:r>
              <a:rPr lang="es-CO" sz="2800" dirty="0" smtClean="0">
                <a:solidFill>
                  <a:srgbClr val="FF0000"/>
                </a:solidFill>
              </a:rPr>
              <a:t>Gal.5:24</a:t>
            </a:r>
            <a:r>
              <a:rPr lang="es-CO" sz="2800" dirty="0">
                <a:solidFill>
                  <a:srgbClr val="FF0000"/>
                </a:solidFill>
              </a:rPr>
              <a:t>; </a:t>
            </a:r>
            <a:r>
              <a:rPr lang="es-CO" sz="2800" dirty="0" smtClean="0">
                <a:solidFill>
                  <a:srgbClr val="FF0000"/>
                </a:solidFill>
              </a:rPr>
              <a:t>2Tim. 2:22</a:t>
            </a:r>
            <a:r>
              <a:rPr lang="es-CO" sz="2800" dirty="0">
                <a:solidFill>
                  <a:srgbClr val="FF0000"/>
                </a:solidFill>
              </a:rPr>
              <a:t>; PE </a:t>
            </a:r>
            <a:r>
              <a:rPr lang="es-CO" sz="2800" dirty="0" smtClean="0">
                <a:solidFill>
                  <a:srgbClr val="FF0000"/>
                </a:solidFill>
              </a:rPr>
              <a:t>124-125).</a:t>
            </a:r>
            <a:endParaRPr lang="es-CO" sz="2800" dirty="0">
              <a:solidFill>
                <a:srgbClr val="FF0000"/>
              </a:solidFill>
            </a:endParaRPr>
          </a:p>
        </p:txBody>
      </p:sp>
    </p:spTree>
    <p:extLst>
      <p:ext uri="{BB962C8B-B14F-4D97-AF65-F5344CB8AC3E}">
        <p14:creationId xmlns:p14="http://schemas.microsoft.com/office/powerpoint/2010/main" val="360205154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507288" cy="6120680"/>
          </a:xfrm>
          <a:solidFill>
            <a:schemeClr val="accent5">
              <a:lumMod val="20000"/>
              <a:lumOff val="80000"/>
            </a:schemeClr>
          </a:solidFill>
        </p:spPr>
        <p:txBody>
          <a:bodyPr>
            <a:normAutofit fontScale="77500" lnSpcReduction="20000"/>
          </a:bodyPr>
          <a:lstStyle/>
          <a:p>
            <a:pPr marL="0" indent="0">
              <a:buNone/>
            </a:pPr>
            <a:r>
              <a:rPr lang="es-CO" dirty="0" smtClean="0"/>
              <a:t>Para </a:t>
            </a:r>
            <a:r>
              <a:rPr lang="es-CO" dirty="0"/>
              <a:t>el cristiano debe ser motivo de gran ánimo que Dios, en quien él confía, no permitirá que el enemigo tiente a sus hijos más de lo que sus fuerzas puedan soportar. Dios no desea que sufran los seres </a:t>
            </a:r>
            <a:r>
              <a:rPr lang="es-CO" dirty="0" smtClean="0"/>
              <a:t>humanos. Las </a:t>
            </a:r>
            <a:r>
              <a:rPr lang="es-CO" dirty="0"/>
              <a:t>situaciones que afligen a los hombres son a veces el fruto de su desobediencia </a:t>
            </a:r>
            <a:r>
              <a:rPr lang="es-CO" dirty="0">
                <a:solidFill>
                  <a:srgbClr val="FF0000"/>
                </a:solidFill>
              </a:rPr>
              <a:t>(ver </a:t>
            </a:r>
            <a:r>
              <a:rPr lang="es-CO" dirty="0" smtClean="0">
                <a:solidFill>
                  <a:srgbClr val="FF0000"/>
                </a:solidFill>
              </a:rPr>
              <a:t>Gen. 1:27</a:t>
            </a:r>
            <a:r>
              <a:rPr lang="es-CO" dirty="0">
                <a:solidFill>
                  <a:srgbClr val="FF0000"/>
                </a:solidFill>
              </a:rPr>
              <a:t>, </a:t>
            </a:r>
            <a:r>
              <a:rPr lang="es-CO" dirty="0" smtClean="0">
                <a:solidFill>
                  <a:srgbClr val="FF0000"/>
                </a:solidFill>
              </a:rPr>
              <a:t>31</a:t>
            </a:r>
            <a:r>
              <a:rPr lang="es-CO" dirty="0">
                <a:solidFill>
                  <a:srgbClr val="FF0000"/>
                </a:solidFill>
              </a:rPr>
              <a:t>; </a:t>
            </a:r>
            <a:r>
              <a:rPr lang="es-CO" dirty="0" smtClean="0">
                <a:solidFill>
                  <a:srgbClr val="FF0000"/>
                </a:solidFill>
              </a:rPr>
              <a:t>Gen.3:15-19</a:t>
            </a:r>
            <a:r>
              <a:rPr lang="es-CO" dirty="0">
                <a:solidFill>
                  <a:srgbClr val="FF0000"/>
                </a:solidFill>
              </a:rPr>
              <a:t>; </a:t>
            </a:r>
            <a:r>
              <a:rPr lang="es-CO" dirty="0" smtClean="0">
                <a:solidFill>
                  <a:srgbClr val="FF0000"/>
                </a:solidFill>
              </a:rPr>
              <a:t>Ecle. 7:29</a:t>
            </a:r>
            <a:r>
              <a:rPr lang="es-CO" dirty="0">
                <a:solidFill>
                  <a:srgbClr val="FF0000"/>
                </a:solidFill>
              </a:rPr>
              <a:t>; </a:t>
            </a:r>
            <a:r>
              <a:rPr lang="es-CO" dirty="0" smtClean="0">
                <a:solidFill>
                  <a:srgbClr val="FF0000"/>
                </a:solidFill>
              </a:rPr>
              <a:t>Rom.6:23).</a:t>
            </a:r>
          </a:p>
          <a:p>
            <a:pPr marL="0" indent="0">
              <a:buNone/>
            </a:pPr>
            <a:r>
              <a:rPr lang="es-CO" dirty="0" smtClean="0"/>
              <a:t> Dios</a:t>
            </a:r>
            <a:r>
              <a:rPr lang="es-CO" dirty="0"/>
              <a:t>, en estas circunstancias, usa estas vicisitudes para desarrollar el carácter humano de acuerdo con la voluntad divina </a:t>
            </a:r>
            <a:r>
              <a:rPr lang="es-CO" dirty="0">
                <a:solidFill>
                  <a:srgbClr val="FF0000"/>
                </a:solidFill>
              </a:rPr>
              <a:t>(ver </a:t>
            </a:r>
            <a:r>
              <a:rPr lang="es-CO" dirty="0" smtClean="0">
                <a:solidFill>
                  <a:srgbClr val="FF0000"/>
                </a:solidFill>
              </a:rPr>
              <a:t>1Ped.4:12-13</a:t>
            </a:r>
            <a:r>
              <a:rPr lang="es-CO" dirty="0">
                <a:solidFill>
                  <a:srgbClr val="FF0000"/>
                </a:solidFill>
              </a:rPr>
              <a:t>; MC 373-374, 379-380). </a:t>
            </a:r>
            <a:r>
              <a:rPr lang="es-CO" dirty="0"/>
              <a:t>Por lo tanto, cuando los hombres son tentados deben recordar que </a:t>
            </a:r>
            <a:r>
              <a:rPr lang="es-CO" b="1" dirty="0">
                <a:solidFill>
                  <a:srgbClr val="0070C0"/>
                </a:solidFill>
              </a:rPr>
              <a:t>la tentación se presenta porque Dios la permite, no porque la envía</a:t>
            </a:r>
            <a:r>
              <a:rPr lang="es-CO" dirty="0"/>
              <a:t>; </a:t>
            </a:r>
            <a:r>
              <a:rPr lang="es-CO" b="1" dirty="0">
                <a:solidFill>
                  <a:srgbClr val="0070C0"/>
                </a:solidFill>
              </a:rPr>
              <a:t>y si se le hace frente correctamente, con la fuerza que Dios proporciona, puede ser el medio de acelerar el crecimiento del cristiano en la gracia</a:t>
            </a:r>
            <a:r>
              <a:rPr lang="es-CO" dirty="0"/>
              <a:t>. </a:t>
            </a:r>
            <a:endParaRPr lang="es-CO" dirty="0" smtClean="0"/>
          </a:p>
          <a:p>
            <a:pPr marL="0" indent="0">
              <a:buNone/>
            </a:pPr>
            <a:endParaRPr lang="es-CO" dirty="0" smtClean="0"/>
          </a:p>
          <a:p>
            <a:pPr marL="0" indent="0">
              <a:buNone/>
            </a:pPr>
            <a:r>
              <a:rPr lang="es-CO" dirty="0" smtClean="0"/>
              <a:t>El </a:t>
            </a:r>
            <a:r>
              <a:rPr lang="es-CO" dirty="0"/>
              <a:t>hombre sabe que Dios le ha dado la seguridad de que las tentaciones nunca serán superiores a su fortaleza, por lo tanto es completamente responsable si cae en el pecado</a:t>
            </a:r>
            <a:r>
              <a:rPr lang="es-CO" dirty="0" smtClean="0"/>
              <a:t>. </a:t>
            </a:r>
            <a:endParaRPr lang="es-CO" dirty="0"/>
          </a:p>
        </p:txBody>
      </p:sp>
    </p:spTree>
    <p:extLst>
      <p:ext uri="{BB962C8B-B14F-4D97-AF65-F5344CB8AC3E}">
        <p14:creationId xmlns:p14="http://schemas.microsoft.com/office/powerpoint/2010/main" val="397699991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p:spPr>
        <p:txBody>
          <a:bodyPr>
            <a:normAutofit fontScale="77500" lnSpcReduction="20000"/>
          </a:bodyPr>
          <a:lstStyle/>
          <a:p>
            <a:pPr marL="0" indent="0">
              <a:buNone/>
            </a:pPr>
            <a:r>
              <a:rPr lang="es-CO" dirty="0" smtClean="0"/>
              <a:t>«dará </a:t>
            </a:r>
            <a:r>
              <a:rPr lang="es-CO" dirty="0"/>
              <a:t>también juntamente con la prueba </a:t>
            </a:r>
            <a:r>
              <a:rPr lang="es-CO" dirty="0" smtClean="0"/>
              <a:t>(la tentación) la </a:t>
            </a:r>
            <a:r>
              <a:rPr lang="es-CO" dirty="0"/>
              <a:t>salida, para que podáis </a:t>
            </a:r>
            <a:r>
              <a:rPr lang="es-CO" dirty="0" smtClean="0"/>
              <a:t>soportarla</a:t>
            </a:r>
            <a:endParaRPr lang="es-CO" dirty="0"/>
          </a:p>
          <a:p>
            <a:endParaRPr lang="es-CO" dirty="0" smtClean="0"/>
          </a:p>
          <a:p>
            <a:r>
              <a:rPr lang="es-CO" dirty="0" smtClean="0"/>
              <a:t>“la</a:t>
            </a:r>
            <a:r>
              <a:rPr lang="es-CO" dirty="0"/>
              <a:t>” indica que para cada tentación Dios proveerá el medio de escape. Esta “salida” no es un camino para evitar la tentación, sino una vía de escape de la tragedia de caer en el pecado, de ser vencido por la tentación. </a:t>
            </a:r>
            <a:endParaRPr lang="es-CO" dirty="0" smtClean="0"/>
          </a:p>
          <a:p>
            <a:r>
              <a:rPr lang="es-CO" dirty="0" smtClean="0">
                <a:solidFill>
                  <a:srgbClr val="FF0000"/>
                </a:solidFill>
              </a:rPr>
              <a:t>Dios </a:t>
            </a:r>
            <a:r>
              <a:rPr lang="es-CO" dirty="0">
                <a:solidFill>
                  <a:srgbClr val="FF0000"/>
                </a:solidFill>
              </a:rPr>
              <a:t>permite que venga la prueba o la tentación, pero también prepara al mismo tiempo los medios por los cuales podamos ganar la victoria y evitar el pecado</a:t>
            </a:r>
            <a:r>
              <a:rPr lang="es-CO" dirty="0"/>
              <a:t>. Jesús, el ejemplo de vida correcta del cristiano, encontraba esa “salida” en la Palabra de Dios </a:t>
            </a:r>
            <a:r>
              <a:rPr lang="es-CO" dirty="0" smtClean="0">
                <a:solidFill>
                  <a:srgbClr val="FF0000"/>
                </a:solidFill>
              </a:rPr>
              <a:t>(Ver Luc. 4:4</a:t>
            </a:r>
            <a:r>
              <a:rPr lang="es-CO" dirty="0">
                <a:solidFill>
                  <a:srgbClr val="FF0000"/>
                </a:solidFill>
              </a:rPr>
              <a:t>, </a:t>
            </a:r>
            <a:r>
              <a:rPr lang="es-CO" dirty="0" smtClean="0">
                <a:solidFill>
                  <a:srgbClr val="FF0000"/>
                </a:solidFill>
              </a:rPr>
              <a:t>8, 12</a:t>
            </a:r>
            <a:r>
              <a:rPr lang="es-CO" dirty="0">
                <a:solidFill>
                  <a:srgbClr val="FF0000"/>
                </a:solidFill>
              </a:rPr>
              <a:t>). </a:t>
            </a:r>
            <a:endParaRPr lang="es-CO" dirty="0" smtClean="0">
              <a:solidFill>
                <a:srgbClr val="FF0000"/>
              </a:solidFill>
            </a:endParaRPr>
          </a:p>
          <a:p>
            <a:pPr marL="0" indent="0">
              <a:buNone/>
            </a:pPr>
            <a:endParaRPr lang="es-CO" dirty="0" smtClean="0"/>
          </a:p>
          <a:p>
            <a:pPr marL="0" indent="0">
              <a:buNone/>
            </a:pPr>
            <a:r>
              <a:rPr lang="es-CO" dirty="0" smtClean="0"/>
              <a:t>Nosotros</a:t>
            </a:r>
            <a:r>
              <a:rPr lang="es-CO" dirty="0"/>
              <a:t>, seguidores de Cristo, podemos también encontrar la “salida” en Jesús, la Palabra viviente </a:t>
            </a:r>
            <a:r>
              <a:rPr lang="es-CO" dirty="0">
                <a:solidFill>
                  <a:srgbClr val="FF0000"/>
                </a:solidFill>
              </a:rPr>
              <a:t>(ver </a:t>
            </a:r>
            <a:r>
              <a:rPr lang="es-CO" dirty="0" smtClean="0">
                <a:solidFill>
                  <a:srgbClr val="FF0000"/>
                </a:solidFill>
              </a:rPr>
              <a:t>Juan 1:1-3</a:t>
            </a:r>
            <a:r>
              <a:rPr lang="es-CO" dirty="0">
                <a:solidFill>
                  <a:srgbClr val="FF0000"/>
                </a:solidFill>
              </a:rPr>
              <a:t>, </a:t>
            </a:r>
            <a:r>
              <a:rPr lang="es-CO" dirty="0" smtClean="0">
                <a:solidFill>
                  <a:srgbClr val="FF0000"/>
                </a:solidFill>
              </a:rPr>
              <a:t>14</a:t>
            </a:r>
            <a:r>
              <a:rPr lang="es-CO" dirty="0">
                <a:solidFill>
                  <a:srgbClr val="FF0000"/>
                </a:solidFill>
              </a:rPr>
              <a:t>)</a:t>
            </a:r>
            <a:r>
              <a:rPr lang="es-CO" dirty="0"/>
              <a:t>. El siempre está listo y dispuesto a liberar a los que lo buscan, y los guardará para que no caigan en el pecado </a:t>
            </a:r>
            <a:r>
              <a:rPr lang="es-CO" dirty="0" smtClean="0">
                <a:solidFill>
                  <a:srgbClr val="FF0000"/>
                </a:solidFill>
              </a:rPr>
              <a:t>(Ver Sal. 9:9</a:t>
            </a:r>
            <a:r>
              <a:rPr lang="es-CO" dirty="0">
                <a:solidFill>
                  <a:srgbClr val="FF0000"/>
                </a:solidFill>
              </a:rPr>
              <a:t>; </a:t>
            </a:r>
            <a:r>
              <a:rPr lang="es-CO" dirty="0" smtClean="0">
                <a:solidFill>
                  <a:srgbClr val="FF0000"/>
                </a:solidFill>
              </a:rPr>
              <a:t>Sal.27:5</a:t>
            </a:r>
            <a:r>
              <a:rPr lang="es-CO" dirty="0">
                <a:solidFill>
                  <a:srgbClr val="FF0000"/>
                </a:solidFill>
              </a:rPr>
              <a:t>; </a:t>
            </a:r>
            <a:r>
              <a:rPr lang="es-CO" dirty="0" smtClean="0">
                <a:solidFill>
                  <a:srgbClr val="FF0000"/>
                </a:solidFill>
              </a:rPr>
              <a:t>41:1</a:t>
            </a:r>
            <a:r>
              <a:rPr lang="es-CO" dirty="0">
                <a:solidFill>
                  <a:srgbClr val="FF0000"/>
                </a:solidFill>
              </a:rPr>
              <a:t>; </a:t>
            </a:r>
            <a:r>
              <a:rPr lang="es-CO" dirty="0" smtClean="0">
                <a:solidFill>
                  <a:srgbClr val="FF0000"/>
                </a:solidFill>
              </a:rPr>
              <a:t>Sal.91:15</a:t>
            </a:r>
            <a:r>
              <a:rPr lang="es-CO" dirty="0">
                <a:solidFill>
                  <a:srgbClr val="FF0000"/>
                </a:solidFill>
              </a:rPr>
              <a:t>; </a:t>
            </a:r>
            <a:r>
              <a:rPr lang="es-CO" dirty="0" smtClean="0">
                <a:solidFill>
                  <a:srgbClr val="FF0000"/>
                </a:solidFill>
              </a:rPr>
              <a:t>2Ped. 2:9</a:t>
            </a:r>
            <a:r>
              <a:rPr lang="es-CO" dirty="0">
                <a:solidFill>
                  <a:srgbClr val="FF0000"/>
                </a:solidFill>
              </a:rPr>
              <a:t>; </a:t>
            </a:r>
            <a:r>
              <a:rPr lang="es-CO" dirty="0" smtClean="0">
                <a:solidFill>
                  <a:srgbClr val="FF0000"/>
                </a:solidFill>
              </a:rPr>
              <a:t>Apoc.3:10</a:t>
            </a:r>
            <a:r>
              <a:rPr lang="es-CO" dirty="0">
                <a:solidFill>
                  <a:srgbClr val="FF0000"/>
                </a:solidFill>
              </a:rPr>
              <a:t>). </a:t>
            </a:r>
          </a:p>
          <a:p>
            <a:endParaRPr lang="es-CO" dirty="0"/>
          </a:p>
          <a:p>
            <a:endParaRPr lang="es-CO" dirty="0"/>
          </a:p>
        </p:txBody>
      </p:sp>
    </p:spTree>
    <p:extLst>
      <p:ext uri="{BB962C8B-B14F-4D97-AF65-F5344CB8AC3E}">
        <p14:creationId xmlns:p14="http://schemas.microsoft.com/office/powerpoint/2010/main" val="51111128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2">
              <a:lumMod val="90000"/>
            </a:schemeClr>
          </a:solidFill>
        </p:spPr>
        <p:txBody>
          <a:bodyPr>
            <a:normAutofit lnSpcReduction="10000"/>
          </a:bodyPr>
          <a:lstStyle/>
          <a:p>
            <a:pPr marL="0" indent="0">
              <a:buNone/>
            </a:pPr>
            <a:r>
              <a:rPr lang="es-CO" sz="2800" dirty="0">
                <a:solidFill>
                  <a:srgbClr val="FF0000"/>
                </a:solidFill>
              </a:rPr>
              <a:t>Prov.5:22. </a:t>
            </a:r>
            <a:r>
              <a:rPr lang="es-CO" sz="2800" dirty="0" smtClean="0"/>
              <a:t>«</a:t>
            </a:r>
            <a:r>
              <a:rPr lang="es-CO" sz="2800" dirty="0" smtClean="0">
                <a:latin typeface="Agency FB" pitchFamily="34" charset="0"/>
              </a:rPr>
              <a:t>Apresarán </a:t>
            </a:r>
            <a:r>
              <a:rPr lang="es-CO" sz="2800" dirty="0">
                <a:latin typeface="Agency FB" pitchFamily="34" charset="0"/>
              </a:rPr>
              <a:t>al </a:t>
            </a:r>
            <a:r>
              <a:rPr lang="es-CO" sz="2800" dirty="0" smtClean="0">
                <a:latin typeface="Agency FB" pitchFamily="34" charset="0"/>
              </a:rPr>
              <a:t>malvado sus </a:t>
            </a:r>
            <a:r>
              <a:rPr lang="es-CO" sz="2800" dirty="0">
                <a:latin typeface="Agency FB" pitchFamily="34" charset="0"/>
              </a:rPr>
              <a:t>propias </a:t>
            </a:r>
            <a:r>
              <a:rPr lang="es-CO" sz="2800" dirty="0" smtClean="0">
                <a:latin typeface="Agency FB" pitchFamily="34" charset="0"/>
              </a:rPr>
              <a:t>iniquidades, retenido </a:t>
            </a:r>
            <a:r>
              <a:rPr lang="es-CO" sz="2800" dirty="0">
                <a:latin typeface="Agency FB" pitchFamily="34" charset="0"/>
              </a:rPr>
              <a:t>será con las </a:t>
            </a:r>
            <a:r>
              <a:rPr lang="es-CO" sz="2800" dirty="0" smtClean="0">
                <a:latin typeface="Agency FB" pitchFamily="34" charset="0"/>
              </a:rPr>
              <a:t>ligaduras de </a:t>
            </a:r>
            <a:r>
              <a:rPr lang="es-CO" sz="2800" dirty="0">
                <a:latin typeface="Agency FB" pitchFamily="34" charset="0"/>
              </a:rPr>
              <a:t>su </a:t>
            </a:r>
            <a:r>
              <a:rPr lang="es-CO" sz="2800" dirty="0" smtClean="0">
                <a:latin typeface="Agency FB" pitchFamily="34" charset="0"/>
              </a:rPr>
              <a:t>pecado</a:t>
            </a:r>
            <a:r>
              <a:rPr lang="es-CO" sz="2800" dirty="0" smtClean="0"/>
              <a:t>»</a:t>
            </a:r>
          </a:p>
          <a:p>
            <a:pPr marL="0" indent="0">
              <a:buNone/>
            </a:pPr>
            <a:endParaRPr lang="es-CO" sz="2800" dirty="0" smtClean="0"/>
          </a:p>
          <a:p>
            <a:pPr marL="400050" lvl="1" indent="0">
              <a:buNone/>
            </a:pPr>
            <a:r>
              <a:rPr lang="es-CO" sz="2400" dirty="0" smtClean="0"/>
              <a:t>Como </a:t>
            </a:r>
            <a:r>
              <a:rPr lang="es-CO" sz="2400" dirty="0"/>
              <a:t>el pecador rechaza la instrucción, inevitablemente sigue enredándose más y más en los lazos del pecado.  </a:t>
            </a:r>
            <a:r>
              <a:rPr lang="es-CO" sz="2400" b="1" dirty="0">
                <a:solidFill>
                  <a:srgbClr val="0070C0"/>
                </a:solidFill>
              </a:rPr>
              <a:t>Hay un poder para quebrantar las ligaduras más fuertes</a:t>
            </a:r>
            <a:r>
              <a:rPr lang="es-CO" sz="2400" dirty="0"/>
              <a:t> </a:t>
            </a:r>
            <a:r>
              <a:rPr lang="es-CO" sz="2400" dirty="0" smtClean="0"/>
              <a:t>dice </a:t>
            </a:r>
            <a:r>
              <a:rPr lang="es-CO" sz="2400" dirty="0" smtClean="0">
                <a:solidFill>
                  <a:srgbClr val="FF0000"/>
                </a:solidFill>
              </a:rPr>
              <a:t>(M </a:t>
            </a:r>
            <a:r>
              <a:rPr lang="es-CO" sz="2400" dirty="0">
                <a:solidFill>
                  <a:srgbClr val="FF0000"/>
                </a:solidFill>
              </a:rPr>
              <a:t>C </a:t>
            </a:r>
            <a:r>
              <a:rPr lang="es-CO" sz="2400" dirty="0" smtClean="0">
                <a:solidFill>
                  <a:srgbClr val="FF0000"/>
                </a:solidFill>
              </a:rPr>
              <a:t>131; Eze.36:27; Hech.1:8), </a:t>
            </a:r>
            <a:r>
              <a:rPr lang="es-CO" sz="2400" b="1" dirty="0">
                <a:solidFill>
                  <a:srgbClr val="0070C0"/>
                </a:solidFill>
              </a:rPr>
              <a:t>pero la complacencia prolongada de las tendencias pecaminosas con frecuencia deja al pecador sin deseo de salvación y sin la inclinación para colocar su voluntad de parte del Salvador</a:t>
            </a:r>
            <a:r>
              <a:rPr lang="es-CO" sz="2400" dirty="0"/>
              <a:t>.  No hay esperanza para el tal mientras no busque la ayuda de Aquel que puede salvar perpetuamente </a:t>
            </a:r>
            <a:r>
              <a:rPr lang="es-CO" sz="2400" dirty="0" smtClean="0">
                <a:solidFill>
                  <a:srgbClr val="FF0000"/>
                </a:solidFill>
              </a:rPr>
              <a:t>(Ver Heb.7:25</a:t>
            </a:r>
            <a:r>
              <a:rPr lang="es-CO" sz="2400" dirty="0">
                <a:solidFill>
                  <a:srgbClr val="FF0000"/>
                </a:solidFill>
              </a:rPr>
              <a:t>). </a:t>
            </a:r>
            <a:endParaRPr lang="es-CO" sz="2400" dirty="0" smtClean="0">
              <a:solidFill>
                <a:srgbClr val="FF0000"/>
              </a:solidFill>
            </a:endParaRPr>
          </a:p>
          <a:p>
            <a:pPr marL="0" indent="0">
              <a:buNone/>
            </a:pPr>
            <a:endParaRPr lang="es-CO" sz="2800" dirty="0" smtClean="0"/>
          </a:p>
          <a:p>
            <a:pPr marL="0" indent="0">
              <a:buNone/>
            </a:pPr>
            <a:r>
              <a:rPr lang="es-CO" sz="2800" dirty="0" smtClean="0"/>
              <a:t>El </a:t>
            </a:r>
            <a:r>
              <a:rPr lang="es-CO" sz="2800" dirty="0"/>
              <a:t>pecado nos amarra. Y </a:t>
            </a:r>
            <a:r>
              <a:rPr lang="es-CO" sz="2800" dirty="0" smtClean="0"/>
              <a:t>Gomer </a:t>
            </a:r>
            <a:r>
              <a:rPr lang="es-CO" sz="2800" dirty="0"/>
              <a:t>estaba amarrada </a:t>
            </a:r>
            <a:r>
              <a:rPr lang="es-CO" sz="2800" dirty="0" smtClean="0"/>
              <a:t>…La </a:t>
            </a:r>
            <a:r>
              <a:rPr lang="es-CO" sz="2800" dirty="0"/>
              <a:t>Biblia dice que todo lo que el hombre sembrare, eso segará</a:t>
            </a:r>
            <a:r>
              <a:rPr lang="es-CO" sz="2800" dirty="0" smtClean="0"/>
              <a:t>.</a:t>
            </a:r>
            <a:endParaRPr lang="es-CO" sz="2800" dirty="0"/>
          </a:p>
          <a:p>
            <a:endParaRPr lang="es-CO" sz="2800" dirty="0"/>
          </a:p>
        </p:txBody>
      </p:sp>
    </p:spTree>
    <p:extLst>
      <p:ext uri="{BB962C8B-B14F-4D97-AF65-F5344CB8AC3E}">
        <p14:creationId xmlns:p14="http://schemas.microsoft.com/office/powerpoint/2010/main" val="39118339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rmAutofit fontScale="92500"/>
          </a:bodyPr>
          <a:lstStyle/>
          <a:p>
            <a:pPr marL="400050" lvl="1" indent="0">
              <a:buNone/>
            </a:pPr>
            <a:r>
              <a:rPr lang="es-CO" sz="2400" b="1" dirty="0">
                <a:solidFill>
                  <a:srgbClr val="FF0000"/>
                </a:solidFill>
              </a:rPr>
              <a:t>Oseas 11:4</a:t>
            </a:r>
            <a:r>
              <a:rPr lang="es-CO" sz="2400" dirty="0"/>
              <a:t>. </a:t>
            </a:r>
            <a:r>
              <a:rPr lang="es-CO" sz="2400" dirty="0" smtClean="0"/>
              <a:t>«</a:t>
            </a:r>
            <a:r>
              <a:rPr lang="es-CO" sz="2400" dirty="0" smtClean="0">
                <a:latin typeface="Agency FB" pitchFamily="34" charset="0"/>
              </a:rPr>
              <a:t>Con </a:t>
            </a:r>
            <a:r>
              <a:rPr lang="es-CO" sz="2400" dirty="0">
                <a:latin typeface="Agency FB" pitchFamily="34" charset="0"/>
              </a:rPr>
              <a:t>cuerdas humanas los </a:t>
            </a:r>
            <a:r>
              <a:rPr lang="es-CO" sz="2400" dirty="0" smtClean="0">
                <a:latin typeface="Agency FB" pitchFamily="34" charset="0"/>
              </a:rPr>
              <a:t>atraje, con </a:t>
            </a:r>
            <a:r>
              <a:rPr lang="es-CO" sz="2400" dirty="0">
                <a:latin typeface="Agency FB" pitchFamily="34" charset="0"/>
              </a:rPr>
              <a:t>cuerdas de amor; </a:t>
            </a:r>
            <a:r>
              <a:rPr lang="es-CO" sz="2400" dirty="0" smtClean="0">
                <a:latin typeface="Agency FB" pitchFamily="34" charset="0"/>
              </a:rPr>
              <a:t>fui </a:t>
            </a:r>
            <a:r>
              <a:rPr lang="es-CO" sz="2400" dirty="0">
                <a:latin typeface="Agency FB" pitchFamily="34" charset="0"/>
              </a:rPr>
              <a:t>para ellos como los que alzan </a:t>
            </a:r>
            <a:r>
              <a:rPr lang="es-CO" sz="2400" dirty="0" smtClean="0">
                <a:latin typeface="Agency FB" pitchFamily="34" charset="0"/>
              </a:rPr>
              <a:t>el </a:t>
            </a:r>
            <a:r>
              <a:rPr lang="es-CO" sz="2400" dirty="0">
                <a:latin typeface="Agency FB" pitchFamily="34" charset="0"/>
              </a:rPr>
              <a:t>yugo de sobre su cerviz, </a:t>
            </a:r>
            <a:r>
              <a:rPr lang="es-CO" sz="2400" dirty="0" smtClean="0">
                <a:latin typeface="Agency FB" pitchFamily="34" charset="0"/>
              </a:rPr>
              <a:t> y </a:t>
            </a:r>
            <a:r>
              <a:rPr lang="es-CO" sz="2400" dirty="0">
                <a:latin typeface="Agency FB" pitchFamily="34" charset="0"/>
              </a:rPr>
              <a:t>puse delante de ellos la </a:t>
            </a:r>
            <a:r>
              <a:rPr lang="es-CO" sz="2400" dirty="0" smtClean="0">
                <a:latin typeface="Agency FB" pitchFamily="34" charset="0"/>
              </a:rPr>
              <a:t>comida</a:t>
            </a:r>
            <a:r>
              <a:rPr lang="es-CO" sz="2400" dirty="0" smtClean="0"/>
              <a:t>».</a:t>
            </a:r>
          </a:p>
          <a:p>
            <a:pPr marL="0" indent="0">
              <a:buNone/>
            </a:pPr>
            <a:endParaRPr lang="es-CO" sz="2800" dirty="0" smtClean="0"/>
          </a:p>
          <a:p>
            <a:pPr marL="0" indent="0">
              <a:buNone/>
            </a:pPr>
            <a:r>
              <a:rPr lang="es-CO" sz="2800" dirty="0" smtClean="0"/>
              <a:t>Una </a:t>
            </a:r>
            <a:r>
              <a:rPr lang="es-CO" sz="2800" dirty="0"/>
              <a:t>de las características de Dios es que Él no forsa la voluntad, </a:t>
            </a:r>
            <a:r>
              <a:rPr lang="es-CO" sz="2800" dirty="0">
                <a:solidFill>
                  <a:srgbClr val="FF0000"/>
                </a:solidFill>
              </a:rPr>
              <a:t>Juan 3:16</a:t>
            </a:r>
            <a:r>
              <a:rPr lang="es-CO" sz="2800" dirty="0"/>
              <a:t>, </a:t>
            </a:r>
            <a:r>
              <a:rPr lang="es-CO" sz="2800" dirty="0" smtClean="0"/>
              <a:t>dice</a:t>
            </a:r>
            <a:r>
              <a:rPr lang="es-CO" sz="2800" dirty="0"/>
              <a:t>: </a:t>
            </a:r>
            <a:r>
              <a:rPr lang="es-CO" sz="2800" dirty="0" smtClean="0"/>
              <a:t>«</a:t>
            </a:r>
            <a:r>
              <a:rPr lang="es-CO" sz="2800" dirty="0" smtClean="0">
                <a:latin typeface="Agency FB" pitchFamily="34" charset="0"/>
              </a:rPr>
              <a:t>De </a:t>
            </a:r>
            <a:r>
              <a:rPr lang="es-CO" sz="2800" dirty="0">
                <a:latin typeface="Agency FB" pitchFamily="34" charset="0"/>
              </a:rPr>
              <a:t>tal manera amó Dios al mundo, que ha dado a su Hijo unigénito, para que todo aquel que en él </a:t>
            </a:r>
            <a:r>
              <a:rPr lang="es-CO" sz="2800" b="1" dirty="0" smtClean="0">
                <a:latin typeface="Agency FB" pitchFamily="34" charset="0"/>
              </a:rPr>
              <a:t>CREE</a:t>
            </a:r>
            <a:r>
              <a:rPr lang="es-CO" sz="2800" dirty="0" smtClean="0">
                <a:latin typeface="Agency FB" pitchFamily="34" charset="0"/>
              </a:rPr>
              <a:t> </a:t>
            </a:r>
            <a:r>
              <a:rPr lang="es-CO" sz="2800" dirty="0">
                <a:latin typeface="Agency FB" pitchFamily="34" charset="0"/>
              </a:rPr>
              <a:t>no se pierda</a:t>
            </a:r>
            <a:r>
              <a:rPr lang="es-CO" sz="2800" dirty="0" smtClean="0">
                <a:latin typeface="Agency FB" pitchFamily="34" charset="0"/>
              </a:rPr>
              <a:t>, </a:t>
            </a:r>
            <a:r>
              <a:rPr lang="es-CO" sz="2800" dirty="0">
                <a:latin typeface="Agency FB" pitchFamily="34" charset="0"/>
              </a:rPr>
              <a:t>sino que tenga vida </a:t>
            </a:r>
            <a:r>
              <a:rPr lang="es-CO" sz="2800" dirty="0" smtClean="0">
                <a:latin typeface="Agency FB" pitchFamily="34" charset="0"/>
              </a:rPr>
              <a:t>eterna»</a:t>
            </a:r>
            <a:r>
              <a:rPr lang="es-CO" sz="2800" dirty="0" smtClean="0"/>
              <a:t>.</a:t>
            </a:r>
            <a:endParaRPr lang="es-CO" sz="2800" dirty="0"/>
          </a:p>
          <a:p>
            <a:endParaRPr lang="es-CO" sz="2800" dirty="0" smtClean="0"/>
          </a:p>
          <a:p>
            <a:pPr marL="0" indent="0">
              <a:buNone/>
            </a:pPr>
            <a:r>
              <a:rPr lang="es-CO" sz="2800" b="1" dirty="0" smtClean="0">
                <a:solidFill>
                  <a:srgbClr val="FF0000"/>
                </a:solidFill>
              </a:rPr>
              <a:t>Oseas </a:t>
            </a:r>
            <a:r>
              <a:rPr lang="es-CO" sz="2800" b="1" dirty="0">
                <a:solidFill>
                  <a:srgbClr val="FF0000"/>
                </a:solidFill>
              </a:rPr>
              <a:t>11:8</a:t>
            </a:r>
            <a:r>
              <a:rPr lang="es-CO" sz="2800" dirty="0"/>
              <a:t>. </a:t>
            </a:r>
            <a:r>
              <a:rPr lang="es-CO" sz="2800" dirty="0" smtClean="0">
                <a:latin typeface="Agency FB" pitchFamily="34" charset="0"/>
              </a:rPr>
              <a:t>«¿</a:t>
            </a:r>
            <a:r>
              <a:rPr lang="es-CO" sz="2800" dirty="0">
                <a:latin typeface="Agency FB" pitchFamily="34" charset="0"/>
              </a:rPr>
              <a:t>Cómo podré abandonarte, Efraín? </a:t>
            </a:r>
            <a:r>
              <a:rPr lang="es-CO" sz="2800" dirty="0" smtClean="0">
                <a:latin typeface="Agency FB" pitchFamily="34" charset="0"/>
              </a:rPr>
              <a:t>¿</a:t>
            </a:r>
            <a:r>
              <a:rPr lang="es-CO" sz="2800" dirty="0">
                <a:latin typeface="Agency FB" pitchFamily="34" charset="0"/>
              </a:rPr>
              <a:t>Te entregaré yo, Israel? </a:t>
            </a:r>
            <a:r>
              <a:rPr lang="es-CO" sz="2800" dirty="0" smtClean="0">
                <a:latin typeface="Agency FB" pitchFamily="34" charset="0"/>
              </a:rPr>
              <a:t>¿</a:t>
            </a:r>
            <a:r>
              <a:rPr lang="es-CO" sz="2800" dirty="0">
                <a:latin typeface="Agency FB" pitchFamily="34" charset="0"/>
              </a:rPr>
              <a:t>Cómo podré hacerte como a Adma, </a:t>
            </a:r>
            <a:r>
              <a:rPr lang="es-CO" sz="2800" dirty="0" smtClean="0">
                <a:latin typeface="Agency FB" pitchFamily="34" charset="0"/>
              </a:rPr>
              <a:t>o </a:t>
            </a:r>
            <a:r>
              <a:rPr lang="es-CO" sz="2800" dirty="0">
                <a:latin typeface="Agency FB" pitchFamily="34" charset="0"/>
              </a:rPr>
              <a:t>dejarte igual que a </a:t>
            </a:r>
            <a:r>
              <a:rPr lang="es-CO" sz="2800" dirty="0" smtClean="0">
                <a:latin typeface="Agency FB" pitchFamily="34" charset="0"/>
              </a:rPr>
              <a:t>Zeboim? </a:t>
            </a:r>
            <a:r>
              <a:rPr lang="es-CO" sz="2800" u="sng" dirty="0" smtClean="0">
                <a:latin typeface="Agency FB" pitchFamily="34" charset="0"/>
              </a:rPr>
              <a:t>Mi </a:t>
            </a:r>
            <a:r>
              <a:rPr lang="es-CO" sz="2800" u="sng" dirty="0">
                <a:latin typeface="Agency FB" pitchFamily="34" charset="0"/>
              </a:rPr>
              <a:t>corazón se conmueve dentro de mí, </a:t>
            </a:r>
            <a:r>
              <a:rPr lang="es-CO" sz="2800" u="sng" dirty="0" smtClean="0">
                <a:latin typeface="Agency FB" pitchFamily="34" charset="0"/>
              </a:rPr>
              <a:t> se </a:t>
            </a:r>
            <a:r>
              <a:rPr lang="es-CO" sz="2800" u="sng" dirty="0">
                <a:latin typeface="Agency FB" pitchFamily="34" charset="0"/>
              </a:rPr>
              <a:t>inflama toda mi </a:t>
            </a:r>
            <a:r>
              <a:rPr lang="es-CO" sz="2800" u="sng" dirty="0" smtClean="0">
                <a:latin typeface="Agency FB" pitchFamily="34" charset="0"/>
              </a:rPr>
              <a:t>compasión</a:t>
            </a:r>
            <a:r>
              <a:rPr lang="es-CO" sz="2800" dirty="0" smtClean="0"/>
              <a:t>»</a:t>
            </a:r>
          </a:p>
          <a:p>
            <a:pPr marL="0" indent="0">
              <a:buNone/>
            </a:pPr>
            <a:endParaRPr lang="es-CO" sz="2800" dirty="0"/>
          </a:p>
          <a:p>
            <a:pPr marL="400050" lvl="1" indent="0">
              <a:buNone/>
            </a:pPr>
            <a:r>
              <a:rPr lang="es-CO" sz="2400" dirty="0" smtClean="0"/>
              <a:t>Dios </a:t>
            </a:r>
            <a:r>
              <a:rPr lang="es-CO" sz="2400" dirty="0"/>
              <a:t>no abandona a los que se han separado de Él. Dios ama a los que lo odian. </a:t>
            </a:r>
            <a:r>
              <a:rPr lang="es-CO" sz="2400" dirty="0" smtClean="0"/>
              <a:t>«</a:t>
            </a:r>
            <a:r>
              <a:rPr lang="es-CO" sz="2400" dirty="0" smtClean="0">
                <a:latin typeface="Agency FB" pitchFamily="34" charset="0"/>
              </a:rPr>
              <a:t>Padre perdónalos </a:t>
            </a:r>
            <a:r>
              <a:rPr lang="es-CO" sz="2400" dirty="0">
                <a:latin typeface="Agency FB" pitchFamily="34" charset="0"/>
              </a:rPr>
              <a:t>porque no saben lo que </a:t>
            </a:r>
            <a:r>
              <a:rPr lang="es-CO" sz="2400" dirty="0" smtClean="0">
                <a:latin typeface="Agency FB" pitchFamily="34" charset="0"/>
              </a:rPr>
              <a:t>hacen»</a:t>
            </a:r>
            <a:r>
              <a:rPr lang="es-CO" sz="2400" dirty="0" smtClean="0"/>
              <a:t>, decía Cristo en la cruz </a:t>
            </a:r>
            <a:r>
              <a:rPr lang="es-CO" sz="2400" dirty="0" smtClean="0">
                <a:solidFill>
                  <a:srgbClr val="FF0000"/>
                </a:solidFill>
              </a:rPr>
              <a:t>Luc.23.34. (Ver Rom.8:32).</a:t>
            </a:r>
            <a:endParaRPr lang="es-CO" sz="2400" dirty="0">
              <a:solidFill>
                <a:srgbClr val="FF0000"/>
              </a:solidFill>
            </a:endParaRPr>
          </a:p>
          <a:p>
            <a:endParaRPr lang="es-CO" sz="2800" dirty="0"/>
          </a:p>
        </p:txBody>
      </p:sp>
    </p:spTree>
    <p:extLst>
      <p:ext uri="{BB962C8B-B14F-4D97-AF65-F5344CB8AC3E}">
        <p14:creationId xmlns:p14="http://schemas.microsoft.com/office/powerpoint/2010/main" val="288092201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936104"/>
          </a:xfrm>
          <a:solidFill>
            <a:schemeClr val="bg2">
              <a:lumMod val="75000"/>
            </a:schemeClr>
          </a:solidFill>
        </p:spPr>
        <p:txBody>
          <a:bodyPr>
            <a:normAutofit lnSpcReduction="10000"/>
          </a:bodyPr>
          <a:lstStyle/>
          <a:p>
            <a:pPr marL="0" indent="0">
              <a:buNone/>
            </a:pPr>
            <a:r>
              <a:rPr lang="es-CO" sz="2800" dirty="0" smtClean="0">
                <a:solidFill>
                  <a:srgbClr val="FF0000"/>
                </a:solidFill>
              </a:rPr>
              <a:t>1Cor.13:13</a:t>
            </a:r>
            <a:r>
              <a:rPr lang="es-CO" sz="2800" dirty="0" smtClean="0"/>
              <a:t>. «</a:t>
            </a:r>
            <a:r>
              <a:rPr lang="es-CO" sz="2800" dirty="0" smtClean="0">
                <a:latin typeface="Agency FB" pitchFamily="34" charset="0"/>
              </a:rPr>
              <a:t>Ahora </a:t>
            </a:r>
            <a:r>
              <a:rPr lang="es-CO" sz="2800" dirty="0">
                <a:latin typeface="Agency FB" pitchFamily="34" charset="0"/>
              </a:rPr>
              <a:t>permanecen la fe, la esperanza y el amor</a:t>
            </a:r>
            <a:r>
              <a:rPr lang="es-CO" sz="2800" dirty="0" smtClean="0">
                <a:latin typeface="Agency FB" pitchFamily="34" charset="0"/>
              </a:rPr>
              <a:t>, </a:t>
            </a:r>
            <a:r>
              <a:rPr lang="es-CO" sz="2800" dirty="0">
                <a:latin typeface="Agency FB" pitchFamily="34" charset="0"/>
              </a:rPr>
              <a:t>estos tres; pero el mayor de ellos es el </a:t>
            </a:r>
            <a:r>
              <a:rPr lang="es-CO" sz="2800" dirty="0" smtClean="0">
                <a:latin typeface="Agency FB" pitchFamily="34" charset="0"/>
              </a:rPr>
              <a:t>amor»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09710"/>
            <a:ext cx="3240360" cy="3595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83568" y="1700808"/>
            <a:ext cx="4680520" cy="4524315"/>
          </a:xfrm>
          <a:prstGeom prst="rect">
            <a:avLst/>
          </a:prstGeom>
          <a:solidFill>
            <a:schemeClr val="bg2">
              <a:lumMod val="75000"/>
            </a:schemeClr>
          </a:solidFill>
        </p:spPr>
        <p:txBody>
          <a:bodyPr wrap="square">
            <a:spAutoFit/>
          </a:bodyPr>
          <a:lstStyle/>
          <a:p>
            <a:pPr algn="ctr"/>
            <a:r>
              <a:rPr lang="es-CO" sz="3200" b="1" dirty="0"/>
              <a:t>Las tres virtudes más importantes son la esperanza, la fe y el amor, pero la fe y la esperanza, dejarán de ser, pero el amor permanecerá para siempre, es decir el amor de Dios es  «inextinguible».</a:t>
            </a:r>
          </a:p>
        </p:txBody>
      </p:sp>
    </p:spTree>
    <p:extLst>
      <p:ext uri="{BB962C8B-B14F-4D97-AF65-F5344CB8AC3E}">
        <p14:creationId xmlns:p14="http://schemas.microsoft.com/office/powerpoint/2010/main" val="308827244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1375</TotalTime>
  <Words>3278</Words>
  <Application>Microsoft Office PowerPoint</Application>
  <PresentationFormat>Presentación en pantalla (4:3)</PresentationFormat>
  <Paragraphs>96</Paragraphs>
  <Slides>23</Slides>
  <Notes>1</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EL AMOR INEXTINGUIBLE</vt:lpstr>
      <vt:lpstr>EL AMOR INEXTINGUIBLE</vt:lpstr>
      <vt:lpstr>¿Qué es inextinguible? Inextinguible: Es algo que no puede ser eliminado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AMOR INEXTINGUIBLE</dc:title>
  <dc:creator>FAMILIA FIERRO CH</dc:creator>
  <cp:lastModifiedBy>HUMBERTO</cp:lastModifiedBy>
  <cp:revision>96</cp:revision>
  <dcterms:created xsi:type="dcterms:W3CDTF">2013-05-27T11:17:46Z</dcterms:created>
  <dcterms:modified xsi:type="dcterms:W3CDTF">2015-09-28T02:31:19Z</dcterms:modified>
</cp:coreProperties>
</file>